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</p:sldMasterIdLst>
  <p:notesMasterIdLst>
    <p:notesMasterId r:id="rId41"/>
  </p:notesMasterIdLst>
  <p:sldIdLst>
    <p:sldId id="298" r:id="rId4"/>
    <p:sldId id="284" r:id="rId5"/>
    <p:sldId id="345" r:id="rId6"/>
    <p:sldId id="358" r:id="rId7"/>
    <p:sldId id="312" r:id="rId8"/>
    <p:sldId id="309" r:id="rId9"/>
    <p:sldId id="310" r:id="rId10"/>
    <p:sldId id="346" r:id="rId11"/>
    <p:sldId id="273" r:id="rId12"/>
    <p:sldId id="361" r:id="rId13"/>
    <p:sldId id="366" r:id="rId14"/>
    <p:sldId id="363" r:id="rId15"/>
    <p:sldId id="362" r:id="rId16"/>
    <p:sldId id="364" r:id="rId17"/>
    <p:sldId id="365" r:id="rId18"/>
    <p:sldId id="294" r:id="rId19"/>
    <p:sldId id="314" r:id="rId20"/>
    <p:sldId id="316" r:id="rId21"/>
    <p:sldId id="351" r:id="rId22"/>
    <p:sldId id="292" r:id="rId23"/>
    <p:sldId id="347" r:id="rId24"/>
    <p:sldId id="293" r:id="rId25"/>
    <p:sldId id="350" r:id="rId26"/>
    <p:sldId id="320" r:id="rId27"/>
    <p:sldId id="348" r:id="rId28"/>
    <p:sldId id="324" r:id="rId29"/>
    <p:sldId id="341" r:id="rId30"/>
    <p:sldId id="269" r:id="rId31"/>
    <p:sldId id="280" r:id="rId32"/>
    <p:sldId id="382" r:id="rId33"/>
    <p:sldId id="372" r:id="rId34"/>
    <p:sldId id="380" r:id="rId35"/>
    <p:sldId id="378" r:id="rId36"/>
    <p:sldId id="379" r:id="rId37"/>
    <p:sldId id="307" r:id="rId38"/>
    <p:sldId id="383" r:id="rId39"/>
    <p:sldId id="303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66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5320" autoAdjust="0"/>
  </p:normalViewPr>
  <p:slideViewPr>
    <p:cSldViewPr snapToGrid="0">
      <p:cViewPr varScale="1">
        <p:scale>
          <a:sx n="83" d="100"/>
          <a:sy n="83" d="100"/>
        </p:scale>
        <p:origin x="40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E27DE-A08B-4729-BF03-23214233536A}" type="doc">
      <dgm:prSet loTypeId="urn:microsoft.com/office/officeart/2005/8/layout/balance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AF5882-0045-47E7-8B1D-32A9FB46E4A9}">
      <dgm:prSet phldrT="[文本]" custT="1"/>
      <dgm:spPr>
        <a:xfrm>
          <a:off x="1862147" y="312042"/>
          <a:ext cx="2689696" cy="447287"/>
        </a:xfrm>
        <a:prstGeom prst="roundRect">
          <a:avLst>
            <a:gd name="adj" fmla="val 10000"/>
          </a:avLst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微软雅黑"/>
              <a:cs typeface="+mn-cs"/>
            </a:rPr>
            <a:t>Market-driven</a:t>
          </a:r>
        </a:p>
      </dgm:t>
    </dgm:pt>
    <dgm:pt modelId="{70585404-59F3-4CED-B9BF-C8F0A3C8F8C3}" type="parTrans" cxnId="{494C99F6-6934-4F45-A48D-A1927CAA9C5D}">
      <dgm:prSet/>
      <dgm:spPr/>
      <dgm:t>
        <a:bodyPr/>
        <a:lstStyle/>
        <a:p>
          <a:endParaRPr lang="en-GB"/>
        </a:p>
      </dgm:t>
    </dgm:pt>
    <dgm:pt modelId="{2AA4487B-B549-4928-BC11-CEEAED3D0B36}" type="sibTrans" cxnId="{494C99F6-6934-4F45-A48D-A1927CAA9C5D}">
      <dgm:prSet/>
      <dgm:spPr/>
      <dgm:t>
        <a:bodyPr/>
        <a:lstStyle/>
        <a:p>
          <a:endParaRPr lang="en-GB"/>
        </a:p>
      </dgm:t>
    </dgm:pt>
    <dgm:pt modelId="{2F13EE6C-4E48-4165-99EF-F9B79B360521}">
      <dgm:prSet phldrT="[文本]" custT="1"/>
      <dgm:spPr>
        <a:xfrm rot="240000">
          <a:off x="2360176" y="3408629"/>
          <a:ext cx="1913813" cy="660925"/>
        </a:xfrm>
        <a:prstGeom prst="roundRect">
          <a:avLst/>
        </a:prstGeom>
        <a:solidFill>
          <a:srgbClr val="0F1423">
            <a:lumMod val="25000"/>
            <a:lumOff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Association </a:t>
          </a:r>
          <a:r>
            <a:rPr lang="en-US" altLang="zh-CN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standards</a:t>
          </a:r>
          <a:endParaRPr lang="en-GB" sz="2000" kern="1200" dirty="0">
            <a:solidFill>
              <a:schemeClr val="tx1"/>
            </a:solidFill>
            <a:latin typeface="Arial"/>
            <a:ea typeface="微软雅黑"/>
            <a:cs typeface="+mn-cs"/>
          </a:endParaRPr>
        </a:p>
      </dgm:t>
    </dgm:pt>
    <dgm:pt modelId="{1C5D9899-E21B-4F0A-847B-CB090FB74197}" type="parTrans" cxnId="{122D69A3-CF31-4D52-855E-005302785490}">
      <dgm:prSet/>
      <dgm:spPr/>
      <dgm:t>
        <a:bodyPr/>
        <a:lstStyle/>
        <a:p>
          <a:endParaRPr lang="en-GB"/>
        </a:p>
      </dgm:t>
    </dgm:pt>
    <dgm:pt modelId="{14EDC6AB-0F61-4EA6-98B7-A0C7BD4FF71E}" type="sibTrans" cxnId="{122D69A3-CF31-4D52-855E-005302785490}">
      <dgm:prSet/>
      <dgm:spPr/>
      <dgm:t>
        <a:bodyPr/>
        <a:lstStyle/>
        <a:p>
          <a:endParaRPr lang="en-GB"/>
        </a:p>
      </dgm:t>
    </dgm:pt>
    <dgm:pt modelId="{9F9C759C-A048-4C92-BA97-6B3D6BDD1FA1}">
      <dgm:prSet phldrT="[文本]" custT="1"/>
      <dgm:spPr>
        <a:xfrm rot="240000">
          <a:off x="2413744" y="2701523"/>
          <a:ext cx="1913813" cy="660925"/>
        </a:xfrm>
        <a:prstGeom prst="roundRect">
          <a:avLst/>
        </a:prstGeom>
        <a:solidFill>
          <a:srgbClr val="0F1423">
            <a:lumMod val="25000"/>
            <a:lumOff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Consortia standards</a:t>
          </a:r>
        </a:p>
      </dgm:t>
    </dgm:pt>
    <dgm:pt modelId="{096F38FC-12BA-492A-A5C5-B8BB004F1781}" type="parTrans" cxnId="{F80406CD-B2F3-40B8-8977-C90697B2E592}">
      <dgm:prSet/>
      <dgm:spPr/>
      <dgm:t>
        <a:bodyPr/>
        <a:lstStyle/>
        <a:p>
          <a:endParaRPr lang="en-GB"/>
        </a:p>
      </dgm:t>
    </dgm:pt>
    <dgm:pt modelId="{1645B712-51D9-480D-87F4-47CE8408D23E}" type="sibTrans" cxnId="{F80406CD-B2F3-40B8-8977-C90697B2E592}">
      <dgm:prSet/>
      <dgm:spPr/>
      <dgm:t>
        <a:bodyPr/>
        <a:lstStyle/>
        <a:p>
          <a:endParaRPr lang="en-GB"/>
        </a:p>
      </dgm:t>
    </dgm:pt>
    <dgm:pt modelId="{E5A4DE5A-8253-452A-95A4-B5160BC3D0E4}">
      <dgm:prSet phldrT="[文本]" custT="1"/>
      <dgm:spPr>
        <a:xfrm>
          <a:off x="5178210" y="270810"/>
          <a:ext cx="2915771" cy="507787"/>
        </a:xfrm>
        <a:prstGeom prst="roundRect">
          <a:avLst>
            <a:gd name="adj" fmla="val 10000"/>
          </a:avLst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微软雅黑"/>
              <a:cs typeface="+mn-cs"/>
            </a:rPr>
            <a:t>Government-led</a:t>
          </a:r>
        </a:p>
      </dgm:t>
    </dgm:pt>
    <dgm:pt modelId="{EEE92E1F-073D-4BC4-B5BF-B1958C2F72C8}" type="parTrans" cxnId="{17EFC82F-4676-4B2D-A95A-626D71C66D30}">
      <dgm:prSet/>
      <dgm:spPr/>
      <dgm:t>
        <a:bodyPr/>
        <a:lstStyle/>
        <a:p>
          <a:endParaRPr lang="en-GB"/>
        </a:p>
      </dgm:t>
    </dgm:pt>
    <dgm:pt modelId="{614A56CD-675F-4990-B7B5-1CB6830CA456}" type="sibTrans" cxnId="{17EFC82F-4676-4B2D-A95A-626D71C66D30}">
      <dgm:prSet/>
      <dgm:spPr/>
      <dgm:t>
        <a:bodyPr/>
        <a:lstStyle/>
        <a:p>
          <a:endParaRPr lang="en-GB"/>
        </a:p>
      </dgm:t>
    </dgm:pt>
    <dgm:pt modelId="{1808B207-25B1-48EB-A109-66258BC6D0EA}">
      <dgm:prSet phldrT="[文本]"/>
      <dgm:spPr>
        <a:xfrm rot="240000">
          <a:off x="5145746" y="3601476"/>
          <a:ext cx="1913813" cy="660925"/>
        </a:xfrm>
        <a:prstGeom prst="roundRect">
          <a:avLst/>
        </a:prstGeom>
        <a:solidFill>
          <a:srgbClr val="0F1423">
            <a:lumMod val="75000"/>
            <a:lumOff val="2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altLang="zh-CN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Mandatory national standards </a:t>
          </a:r>
          <a:endParaRPr lang="en-GB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gm:t>
    </dgm:pt>
    <dgm:pt modelId="{29E48C77-E482-4CC2-AFAF-3F476DB72688}" type="parTrans" cxnId="{E35A1A6E-0B3F-4A5E-81F3-E7BBF57D68E4}">
      <dgm:prSet/>
      <dgm:spPr/>
      <dgm:t>
        <a:bodyPr/>
        <a:lstStyle/>
        <a:p>
          <a:endParaRPr lang="en-GB"/>
        </a:p>
      </dgm:t>
    </dgm:pt>
    <dgm:pt modelId="{AF81E115-D80A-4FD8-98F9-2F7B4232DC6B}" type="sibTrans" cxnId="{E35A1A6E-0B3F-4A5E-81F3-E7BBF57D68E4}">
      <dgm:prSet/>
      <dgm:spPr/>
      <dgm:t>
        <a:bodyPr/>
        <a:lstStyle/>
        <a:p>
          <a:endParaRPr lang="en-GB"/>
        </a:p>
      </dgm:t>
    </dgm:pt>
    <dgm:pt modelId="{EFB7D915-7532-4701-9B23-92DA38946ED9}">
      <dgm:prSet phldrT="[文本]" custT="1"/>
      <dgm:spPr>
        <a:xfrm rot="240000">
          <a:off x="5199314" y="2894370"/>
          <a:ext cx="1913813" cy="660925"/>
        </a:xfrm>
        <a:prstGeom prst="roundRect">
          <a:avLst/>
        </a:prstGeom>
        <a:solidFill>
          <a:srgbClr val="0F1423">
            <a:lumMod val="50000"/>
            <a:lumOff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altLang="zh-CN" sz="16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Recommended (voluntary) national standards</a:t>
          </a:r>
          <a:endParaRPr lang="en-GB" sz="16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gm:t>
    </dgm:pt>
    <dgm:pt modelId="{7748D4A1-F397-4009-9F41-51EA89207048}" type="parTrans" cxnId="{69248035-47A7-4CE8-9342-F7B04F757271}">
      <dgm:prSet/>
      <dgm:spPr/>
      <dgm:t>
        <a:bodyPr/>
        <a:lstStyle/>
        <a:p>
          <a:endParaRPr lang="en-GB"/>
        </a:p>
      </dgm:t>
    </dgm:pt>
    <dgm:pt modelId="{F3D2A094-65DD-4593-8087-CB94B5C7F4F3}" type="sibTrans" cxnId="{69248035-47A7-4CE8-9342-F7B04F757271}">
      <dgm:prSet/>
      <dgm:spPr/>
      <dgm:t>
        <a:bodyPr/>
        <a:lstStyle/>
        <a:p>
          <a:endParaRPr lang="en-GB"/>
        </a:p>
      </dgm:t>
    </dgm:pt>
    <dgm:pt modelId="{6A8B68F9-CC7F-4E92-81EF-ACBD55E0C2B1}">
      <dgm:prSet phldrT="[文本]" custT="1"/>
      <dgm:spPr>
        <a:xfrm rot="240000">
          <a:off x="5252883" y="2187264"/>
          <a:ext cx="1913813" cy="660925"/>
        </a:xfrm>
        <a:prstGeom prst="roundRect">
          <a:avLst/>
        </a:prstGeom>
        <a:solidFill>
          <a:srgbClr val="6096E6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altLang="zh-CN" sz="2000" dirty="0" smtClean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Sector </a:t>
          </a:r>
          <a:r>
            <a:rPr lang="en-US" altLang="zh-CN" sz="20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Standards</a:t>
          </a:r>
          <a:endParaRPr lang="en-GB" sz="20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gm:t>
    </dgm:pt>
    <dgm:pt modelId="{FC690686-0C4D-49A4-A07E-BD5F733DFA9E}" type="parTrans" cxnId="{C64B289F-6CAE-401D-B374-C09F4461CB8F}">
      <dgm:prSet/>
      <dgm:spPr/>
      <dgm:t>
        <a:bodyPr/>
        <a:lstStyle/>
        <a:p>
          <a:endParaRPr lang="en-GB"/>
        </a:p>
      </dgm:t>
    </dgm:pt>
    <dgm:pt modelId="{7A1C56FC-72D4-4350-8916-699BABD141A7}" type="sibTrans" cxnId="{C64B289F-6CAE-401D-B374-C09F4461CB8F}">
      <dgm:prSet/>
      <dgm:spPr/>
      <dgm:t>
        <a:bodyPr/>
        <a:lstStyle/>
        <a:p>
          <a:endParaRPr lang="en-GB"/>
        </a:p>
      </dgm:t>
    </dgm:pt>
    <dgm:pt modelId="{FBD6F8FE-E882-4446-B547-0529DC9DEA6C}">
      <dgm:prSet phldrT="[文本]" custT="1"/>
      <dgm:spPr>
        <a:xfrm rot="240000">
          <a:off x="5306452" y="1480157"/>
          <a:ext cx="1913813" cy="660925"/>
        </a:xfrm>
        <a:prstGeom prst="roundRect">
          <a:avLst/>
        </a:prstGeom>
        <a:solidFill>
          <a:srgbClr val="0F1423">
            <a:lumMod val="25000"/>
            <a:lumOff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altLang="zh-CN" sz="20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Local standards</a:t>
          </a:r>
          <a:endParaRPr lang="en-GB" sz="20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gm:t>
    </dgm:pt>
    <dgm:pt modelId="{D36CC9AA-B32D-4B47-A8DF-02A9AC8A3AA1}" type="parTrans" cxnId="{F77CF609-8DB7-4034-8018-DBEF94B053B9}">
      <dgm:prSet/>
      <dgm:spPr/>
      <dgm:t>
        <a:bodyPr/>
        <a:lstStyle/>
        <a:p>
          <a:endParaRPr lang="en-GB"/>
        </a:p>
      </dgm:t>
    </dgm:pt>
    <dgm:pt modelId="{7BA43DD4-BD7C-46FB-95D5-6F6B7F88B5DE}" type="sibTrans" cxnId="{F77CF609-8DB7-4034-8018-DBEF94B053B9}">
      <dgm:prSet/>
      <dgm:spPr/>
      <dgm:t>
        <a:bodyPr/>
        <a:lstStyle/>
        <a:p>
          <a:endParaRPr lang="en-GB"/>
        </a:p>
      </dgm:t>
    </dgm:pt>
    <dgm:pt modelId="{FC764698-64DC-4949-B0E8-9735F0303BA0}">
      <dgm:prSet phldrT="[文本]" custT="1"/>
      <dgm:spPr>
        <a:xfrm rot="240000">
          <a:off x="2467313" y="1994416"/>
          <a:ext cx="1913813" cy="660925"/>
        </a:xfrm>
        <a:prstGeom prst="roundRect">
          <a:avLst/>
        </a:prstGeom>
        <a:solidFill>
          <a:srgbClr val="0F1423">
            <a:lumMod val="10000"/>
            <a:lumOff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Enterprise standards </a:t>
          </a:r>
        </a:p>
      </dgm:t>
    </dgm:pt>
    <dgm:pt modelId="{D6983AF4-837B-4F56-B2C9-BD0F4475FE90}" type="parTrans" cxnId="{F976BA9E-ACF7-4B09-B7C4-9C955873F66D}">
      <dgm:prSet/>
      <dgm:spPr/>
      <dgm:t>
        <a:bodyPr/>
        <a:lstStyle/>
        <a:p>
          <a:endParaRPr lang="en-GB"/>
        </a:p>
      </dgm:t>
    </dgm:pt>
    <dgm:pt modelId="{B4C873AE-C9A1-4F2D-9D0B-3AC1C10B24F3}" type="sibTrans" cxnId="{F976BA9E-ACF7-4B09-B7C4-9C955873F66D}">
      <dgm:prSet/>
      <dgm:spPr/>
      <dgm:t>
        <a:bodyPr/>
        <a:lstStyle/>
        <a:p>
          <a:endParaRPr lang="en-GB"/>
        </a:p>
      </dgm:t>
    </dgm:pt>
    <dgm:pt modelId="{93169CAD-60CB-4897-9CF2-3B6C97C0E1A4}" type="pres">
      <dgm:prSet presAssocID="{32FE27DE-A08B-4729-BF03-23214233536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E9ACEE0-F652-4214-AD68-7AD03726A7EB}" type="pres">
      <dgm:prSet presAssocID="{32FE27DE-A08B-4729-BF03-23214233536A}" presName="dummyMaxCanvas" presStyleCnt="0"/>
      <dgm:spPr/>
    </dgm:pt>
    <dgm:pt modelId="{90A09185-E2A7-412B-BB03-951C046E2A18}" type="pres">
      <dgm:prSet presAssocID="{32FE27DE-A08B-4729-BF03-23214233536A}" presName="parentComposite" presStyleCnt="0"/>
      <dgm:spPr/>
    </dgm:pt>
    <dgm:pt modelId="{81F1808F-141F-49D8-A3AB-C8CF911EB15F}" type="pres">
      <dgm:prSet presAssocID="{32FE27DE-A08B-4729-BF03-23214233536A}" presName="parent1" presStyleLbl="alignAccFollowNode1" presStyleIdx="0" presStyleCnt="4" custScaleX="139473" custScaleY="41749">
        <dgm:presLayoutVars>
          <dgm:chMax val="4"/>
        </dgm:presLayoutVars>
      </dgm:prSet>
      <dgm:spPr/>
      <dgm:t>
        <a:bodyPr/>
        <a:lstStyle/>
        <a:p>
          <a:endParaRPr lang="zh-CN" altLang="en-US"/>
        </a:p>
      </dgm:t>
    </dgm:pt>
    <dgm:pt modelId="{B42016A7-C26E-42DF-8BA5-8C7F65B580AB}" type="pres">
      <dgm:prSet presAssocID="{32FE27DE-A08B-4729-BF03-23214233536A}" presName="parent2" presStyleLbl="alignAccFollowNode1" presStyleIdx="1" presStyleCnt="4" custScaleX="151196" custScaleY="47396" custLinFactNeighborX="33370" custLinFactNeighborY="-1025">
        <dgm:presLayoutVars>
          <dgm:chMax val="4"/>
        </dgm:presLayoutVars>
      </dgm:prSet>
      <dgm:spPr/>
      <dgm:t>
        <a:bodyPr/>
        <a:lstStyle/>
        <a:p>
          <a:endParaRPr lang="zh-CN" altLang="en-US"/>
        </a:p>
      </dgm:t>
    </dgm:pt>
    <dgm:pt modelId="{C71E1EA7-C0AE-4031-BE82-333899B11F00}" type="pres">
      <dgm:prSet presAssocID="{32FE27DE-A08B-4729-BF03-23214233536A}" presName="childrenComposite" presStyleCnt="0"/>
      <dgm:spPr/>
    </dgm:pt>
    <dgm:pt modelId="{A8F2AECB-B153-4598-A034-D45C2277D9F8}" type="pres">
      <dgm:prSet presAssocID="{32FE27DE-A08B-4729-BF03-23214233536A}" presName="dummyMaxCanvas_ChildArea" presStyleCnt="0"/>
      <dgm:spPr/>
    </dgm:pt>
    <dgm:pt modelId="{65EC4096-987E-4952-960F-9511319E1541}" type="pres">
      <dgm:prSet presAssocID="{32FE27DE-A08B-4729-BF03-23214233536A}" presName="fulcrum" presStyleLbl="alignAccFollowNode1" presStyleIdx="2" presStyleCnt="4"/>
      <dgm:spPr>
        <a:xfrm>
          <a:off x="4254534" y="4553335"/>
          <a:ext cx="803529" cy="803529"/>
        </a:xfrm>
        <a:prstGeom prst="triangle">
          <a:avLst/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zh-CN" altLang="en-US"/>
        </a:p>
      </dgm:t>
    </dgm:pt>
    <dgm:pt modelId="{FFE85D93-14DE-42E7-9332-6AE2AF4C4EF9}" type="pres">
      <dgm:prSet presAssocID="{32FE27DE-A08B-4729-BF03-23214233536A}" presName="balance_34" presStyleLbl="alignAccFollowNode1" presStyleIdx="3" presStyleCnt="4">
        <dgm:presLayoutVars>
          <dgm:bulletEnabled val="1"/>
        </dgm:presLayoutVars>
      </dgm:prSet>
      <dgm:spPr>
        <a:xfrm rot="240000">
          <a:off x="2244974" y="4209013"/>
          <a:ext cx="4822650" cy="337232"/>
        </a:xfrm>
        <a:prstGeom prst="rect">
          <a:avLst/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zh-CN" altLang="en-US"/>
        </a:p>
      </dgm:t>
    </dgm:pt>
    <dgm:pt modelId="{74FF22BA-D1A5-4F33-925E-1AFB61EC9589}" type="pres">
      <dgm:prSet presAssocID="{32FE27DE-A08B-4729-BF03-23214233536A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8A19B0-CFD6-4F22-8960-E4FFEAF5AD29}" type="pres">
      <dgm:prSet presAssocID="{32FE27DE-A08B-4729-BF03-23214233536A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B215E0-9D7B-41AE-8C24-8F5251DA4EF0}" type="pres">
      <dgm:prSet presAssocID="{32FE27DE-A08B-4729-BF03-23214233536A}" presName="right_34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5D4D95-6329-4426-AA17-8C8DEA438B89}" type="pres">
      <dgm:prSet presAssocID="{32FE27DE-A08B-4729-BF03-23214233536A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492B27-D4A2-43A5-AAFC-2C326F603A33}" type="pres">
      <dgm:prSet presAssocID="{32FE27DE-A08B-4729-BF03-23214233536A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F09137-1708-49C2-8380-5634883A1B1C}" type="pres">
      <dgm:prSet presAssocID="{32FE27DE-A08B-4729-BF03-23214233536A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32BA77F-2293-479D-A64A-5024AA5B82F9}" type="pres">
      <dgm:prSet presAssocID="{32FE27DE-A08B-4729-BF03-23214233536A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9F9CAFC-A6A6-43C7-86C8-1121E465736A}" type="presOf" srcId="{1808B207-25B1-48EB-A109-66258BC6D0EA}" destId="{74FF22BA-D1A5-4F33-925E-1AFB61EC9589}" srcOrd="0" destOrd="0" presId="urn:microsoft.com/office/officeart/2005/8/layout/balance1"/>
    <dgm:cxn modelId="{69248035-47A7-4CE8-9342-F7B04F757271}" srcId="{E5A4DE5A-8253-452A-95A4-B5160BC3D0E4}" destId="{EFB7D915-7532-4701-9B23-92DA38946ED9}" srcOrd="1" destOrd="0" parTransId="{7748D4A1-F397-4009-9F41-51EA89207048}" sibTransId="{F3D2A094-65DD-4593-8087-CB94B5C7F4F3}"/>
    <dgm:cxn modelId="{494C99F6-6934-4F45-A48D-A1927CAA9C5D}" srcId="{32FE27DE-A08B-4729-BF03-23214233536A}" destId="{8EAF5882-0045-47E7-8B1D-32A9FB46E4A9}" srcOrd="0" destOrd="0" parTransId="{70585404-59F3-4CED-B9BF-C8F0A3C8F8C3}" sibTransId="{2AA4487B-B549-4928-BC11-CEEAED3D0B36}"/>
    <dgm:cxn modelId="{BF25515B-8129-4E42-9C24-C6F4DB4043BD}" type="presOf" srcId="{6A8B68F9-CC7F-4E92-81EF-ACBD55E0C2B1}" destId="{2DB215E0-9D7B-41AE-8C24-8F5251DA4EF0}" srcOrd="0" destOrd="0" presId="urn:microsoft.com/office/officeart/2005/8/layout/balance1"/>
    <dgm:cxn modelId="{42ABEA97-9125-4768-9ABE-DA210C33FAD4}" type="presOf" srcId="{FC764698-64DC-4949-B0E8-9735F0303BA0}" destId="{432BA77F-2293-479D-A64A-5024AA5B82F9}" srcOrd="0" destOrd="0" presId="urn:microsoft.com/office/officeart/2005/8/layout/balance1"/>
    <dgm:cxn modelId="{F77CF609-8DB7-4034-8018-DBEF94B053B9}" srcId="{E5A4DE5A-8253-452A-95A4-B5160BC3D0E4}" destId="{FBD6F8FE-E882-4446-B547-0529DC9DEA6C}" srcOrd="3" destOrd="0" parTransId="{D36CC9AA-B32D-4B47-A8DF-02A9AC8A3AA1}" sibTransId="{7BA43DD4-BD7C-46FB-95D5-6F6B7F88B5DE}"/>
    <dgm:cxn modelId="{9A658FB9-F73C-468D-9E83-553CCB745FDE}" type="presOf" srcId="{9F9C759C-A048-4C92-BA97-6B3D6BDD1FA1}" destId="{01F09137-1708-49C2-8380-5634883A1B1C}" srcOrd="0" destOrd="0" presId="urn:microsoft.com/office/officeart/2005/8/layout/balance1"/>
    <dgm:cxn modelId="{E35A1A6E-0B3F-4A5E-81F3-E7BBF57D68E4}" srcId="{E5A4DE5A-8253-452A-95A4-B5160BC3D0E4}" destId="{1808B207-25B1-48EB-A109-66258BC6D0EA}" srcOrd="0" destOrd="0" parTransId="{29E48C77-E482-4CC2-AFAF-3F476DB72688}" sibTransId="{AF81E115-D80A-4FD8-98F9-2F7B4232DC6B}"/>
    <dgm:cxn modelId="{D9864F8A-6316-4272-AA01-7D80D30CAA68}" type="presOf" srcId="{32FE27DE-A08B-4729-BF03-23214233536A}" destId="{93169CAD-60CB-4897-9CF2-3B6C97C0E1A4}" srcOrd="0" destOrd="0" presId="urn:microsoft.com/office/officeart/2005/8/layout/balance1"/>
    <dgm:cxn modelId="{6D554C44-0394-491D-9921-DB30EC8EFFE9}" type="presOf" srcId="{E5A4DE5A-8253-452A-95A4-B5160BC3D0E4}" destId="{B42016A7-C26E-42DF-8BA5-8C7F65B580AB}" srcOrd="0" destOrd="0" presId="urn:microsoft.com/office/officeart/2005/8/layout/balance1"/>
    <dgm:cxn modelId="{F976BA9E-ACF7-4B09-B7C4-9C955873F66D}" srcId="{8EAF5882-0045-47E7-8B1D-32A9FB46E4A9}" destId="{FC764698-64DC-4949-B0E8-9735F0303BA0}" srcOrd="2" destOrd="0" parTransId="{D6983AF4-837B-4F56-B2C9-BD0F4475FE90}" sibTransId="{B4C873AE-C9A1-4F2D-9D0B-3AC1C10B24F3}"/>
    <dgm:cxn modelId="{F80406CD-B2F3-40B8-8977-C90697B2E592}" srcId="{8EAF5882-0045-47E7-8B1D-32A9FB46E4A9}" destId="{9F9C759C-A048-4C92-BA97-6B3D6BDD1FA1}" srcOrd="1" destOrd="0" parTransId="{096F38FC-12BA-492A-A5C5-B8BB004F1781}" sibTransId="{1645B712-51D9-480D-87F4-47CE8408D23E}"/>
    <dgm:cxn modelId="{17EFC82F-4676-4B2D-A95A-626D71C66D30}" srcId="{32FE27DE-A08B-4729-BF03-23214233536A}" destId="{E5A4DE5A-8253-452A-95A4-B5160BC3D0E4}" srcOrd="1" destOrd="0" parTransId="{EEE92E1F-073D-4BC4-B5BF-B1958C2F72C8}" sibTransId="{614A56CD-675F-4990-B7B5-1CB6830CA456}"/>
    <dgm:cxn modelId="{122D69A3-CF31-4D52-855E-005302785490}" srcId="{8EAF5882-0045-47E7-8B1D-32A9FB46E4A9}" destId="{2F13EE6C-4E48-4165-99EF-F9B79B360521}" srcOrd="0" destOrd="0" parTransId="{1C5D9899-E21B-4F0A-847B-CB090FB74197}" sibTransId="{14EDC6AB-0F61-4EA6-98B7-A0C7BD4FF71E}"/>
    <dgm:cxn modelId="{5AD6DCD0-27D7-4246-9145-F1A5559F60E8}" type="presOf" srcId="{EFB7D915-7532-4701-9B23-92DA38946ED9}" destId="{DF8A19B0-CFD6-4F22-8960-E4FFEAF5AD29}" srcOrd="0" destOrd="0" presId="urn:microsoft.com/office/officeart/2005/8/layout/balance1"/>
    <dgm:cxn modelId="{FA6A3F10-E043-4D2D-95FA-8B692BFEC92A}" type="presOf" srcId="{FBD6F8FE-E882-4446-B547-0529DC9DEA6C}" destId="{F95D4D95-6329-4426-AA17-8C8DEA438B89}" srcOrd="0" destOrd="0" presId="urn:microsoft.com/office/officeart/2005/8/layout/balance1"/>
    <dgm:cxn modelId="{B8B3C03E-315F-456F-B324-175C7ACB9367}" type="presOf" srcId="{2F13EE6C-4E48-4165-99EF-F9B79B360521}" destId="{5E492B27-D4A2-43A5-AAFC-2C326F603A33}" srcOrd="0" destOrd="0" presId="urn:microsoft.com/office/officeart/2005/8/layout/balance1"/>
    <dgm:cxn modelId="{46FE5562-34F0-4A5D-A406-4E32EC9212FA}" type="presOf" srcId="{8EAF5882-0045-47E7-8B1D-32A9FB46E4A9}" destId="{81F1808F-141F-49D8-A3AB-C8CF911EB15F}" srcOrd="0" destOrd="0" presId="urn:microsoft.com/office/officeart/2005/8/layout/balance1"/>
    <dgm:cxn modelId="{C64B289F-6CAE-401D-B374-C09F4461CB8F}" srcId="{E5A4DE5A-8253-452A-95A4-B5160BC3D0E4}" destId="{6A8B68F9-CC7F-4E92-81EF-ACBD55E0C2B1}" srcOrd="2" destOrd="0" parTransId="{FC690686-0C4D-49A4-A07E-BD5F733DFA9E}" sibTransId="{7A1C56FC-72D4-4350-8916-699BABD141A7}"/>
    <dgm:cxn modelId="{717E9A14-D79C-4C79-9C3C-2E52FB045F97}" type="presParOf" srcId="{93169CAD-60CB-4897-9CF2-3B6C97C0E1A4}" destId="{9E9ACEE0-F652-4214-AD68-7AD03726A7EB}" srcOrd="0" destOrd="0" presId="urn:microsoft.com/office/officeart/2005/8/layout/balance1"/>
    <dgm:cxn modelId="{CF1E4B04-04E1-4775-A986-47651212E7B9}" type="presParOf" srcId="{93169CAD-60CB-4897-9CF2-3B6C97C0E1A4}" destId="{90A09185-E2A7-412B-BB03-951C046E2A18}" srcOrd="1" destOrd="0" presId="urn:microsoft.com/office/officeart/2005/8/layout/balance1"/>
    <dgm:cxn modelId="{9B79C453-836D-4662-B4E1-8CF6A2E2A657}" type="presParOf" srcId="{90A09185-E2A7-412B-BB03-951C046E2A18}" destId="{81F1808F-141F-49D8-A3AB-C8CF911EB15F}" srcOrd="0" destOrd="0" presId="urn:microsoft.com/office/officeart/2005/8/layout/balance1"/>
    <dgm:cxn modelId="{C3B6FED4-B403-4BC6-B787-1BFA79EFDB80}" type="presParOf" srcId="{90A09185-E2A7-412B-BB03-951C046E2A18}" destId="{B42016A7-C26E-42DF-8BA5-8C7F65B580AB}" srcOrd="1" destOrd="0" presId="urn:microsoft.com/office/officeart/2005/8/layout/balance1"/>
    <dgm:cxn modelId="{280E40DE-D86D-4062-8290-FDC4F4901BEC}" type="presParOf" srcId="{93169CAD-60CB-4897-9CF2-3B6C97C0E1A4}" destId="{C71E1EA7-C0AE-4031-BE82-333899B11F00}" srcOrd="2" destOrd="0" presId="urn:microsoft.com/office/officeart/2005/8/layout/balance1"/>
    <dgm:cxn modelId="{955B260F-C282-4BAC-B7C0-C36B2D07DF73}" type="presParOf" srcId="{C71E1EA7-C0AE-4031-BE82-333899B11F00}" destId="{A8F2AECB-B153-4598-A034-D45C2277D9F8}" srcOrd="0" destOrd="0" presId="urn:microsoft.com/office/officeart/2005/8/layout/balance1"/>
    <dgm:cxn modelId="{DFF1E6C6-2B86-40A4-AAFA-EFA254E99314}" type="presParOf" srcId="{C71E1EA7-C0AE-4031-BE82-333899B11F00}" destId="{65EC4096-987E-4952-960F-9511319E1541}" srcOrd="1" destOrd="0" presId="urn:microsoft.com/office/officeart/2005/8/layout/balance1"/>
    <dgm:cxn modelId="{B4AA37A0-357A-46F1-AE88-55FBF5EC21DC}" type="presParOf" srcId="{C71E1EA7-C0AE-4031-BE82-333899B11F00}" destId="{FFE85D93-14DE-42E7-9332-6AE2AF4C4EF9}" srcOrd="2" destOrd="0" presId="urn:microsoft.com/office/officeart/2005/8/layout/balance1"/>
    <dgm:cxn modelId="{0A089EE1-6C73-4B4B-BF2F-35C6A6F9BCDD}" type="presParOf" srcId="{C71E1EA7-C0AE-4031-BE82-333899B11F00}" destId="{74FF22BA-D1A5-4F33-925E-1AFB61EC9589}" srcOrd="3" destOrd="0" presId="urn:microsoft.com/office/officeart/2005/8/layout/balance1"/>
    <dgm:cxn modelId="{B6EA27BA-B8C5-41E0-8C99-BA08D2258E9C}" type="presParOf" srcId="{C71E1EA7-C0AE-4031-BE82-333899B11F00}" destId="{DF8A19B0-CFD6-4F22-8960-E4FFEAF5AD29}" srcOrd="4" destOrd="0" presId="urn:microsoft.com/office/officeart/2005/8/layout/balance1"/>
    <dgm:cxn modelId="{A6F780E0-224F-49CD-BB01-F05028FC946B}" type="presParOf" srcId="{C71E1EA7-C0AE-4031-BE82-333899B11F00}" destId="{2DB215E0-9D7B-41AE-8C24-8F5251DA4EF0}" srcOrd="5" destOrd="0" presId="urn:microsoft.com/office/officeart/2005/8/layout/balance1"/>
    <dgm:cxn modelId="{FC5F9253-320F-4762-A9BD-C7D4770ECC98}" type="presParOf" srcId="{C71E1EA7-C0AE-4031-BE82-333899B11F00}" destId="{F95D4D95-6329-4426-AA17-8C8DEA438B89}" srcOrd="6" destOrd="0" presId="urn:microsoft.com/office/officeart/2005/8/layout/balance1"/>
    <dgm:cxn modelId="{E1A4DB20-2CFE-48B7-B546-A28D6CE834FC}" type="presParOf" srcId="{C71E1EA7-C0AE-4031-BE82-333899B11F00}" destId="{5E492B27-D4A2-43A5-AAFC-2C326F603A33}" srcOrd="7" destOrd="0" presId="urn:microsoft.com/office/officeart/2005/8/layout/balance1"/>
    <dgm:cxn modelId="{D8C1755A-8287-4158-BCB0-3573A92DFEF5}" type="presParOf" srcId="{C71E1EA7-C0AE-4031-BE82-333899B11F00}" destId="{01F09137-1708-49C2-8380-5634883A1B1C}" srcOrd="8" destOrd="0" presId="urn:microsoft.com/office/officeart/2005/8/layout/balance1"/>
    <dgm:cxn modelId="{9A85B855-B57F-445D-904B-85C0B844A3EE}" type="presParOf" srcId="{C71E1EA7-C0AE-4031-BE82-333899B11F00}" destId="{432BA77F-2293-479D-A64A-5024AA5B82F9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1808F-141F-49D8-A3AB-C8CF911EB15F}">
      <dsp:nvSpPr>
        <dsp:cNvPr id="0" name=""/>
        <dsp:cNvSpPr/>
      </dsp:nvSpPr>
      <dsp:spPr>
        <a:xfrm>
          <a:off x="1862147" y="312042"/>
          <a:ext cx="2689696" cy="447287"/>
        </a:xfrm>
        <a:prstGeom prst="roundRect">
          <a:avLst>
            <a:gd name="adj" fmla="val 10000"/>
          </a:avLst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微软雅黑"/>
              <a:cs typeface="+mn-cs"/>
            </a:rPr>
            <a:t>Market-driven</a:t>
          </a:r>
        </a:p>
      </dsp:txBody>
      <dsp:txXfrm>
        <a:off x="1875248" y="325143"/>
        <a:ext cx="2663494" cy="421085"/>
      </dsp:txXfrm>
    </dsp:sp>
    <dsp:sp modelId="{B42016A7-C26E-42DF-8BA5-8C7F65B580AB}">
      <dsp:nvSpPr>
        <dsp:cNvPr id="0" name=""/>
        <dsp:cNvSpPr/>
      </dsp:nvSpPr>
      <dsp:spPr>
        <a:xfrm>
          <a:off x="5178210" y="270810"/>
          <a:ext cx="2915771" cy="507787"/>
        </a:xfrm>
        <a:prstGeom prst="roundRect">
          <a:avLst>
            <a:gd name="adj" fmla="val 10000"/>
          </a:avLst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微软雅黑"/>
              <a:cs typeface="+mn-cs"/>
            </a:rPr>
            <a:t>Government-led</a:t>
          </a:r>
        </a:p>
      </dsp:txBody>
      <dsp:txXfrm>
        <a:off x="5193083" y="285683"/>
        <a:ext cx="2886025" cy="478041"/>
      </dsp:txXfrm>
    </dsp:sp>
    <dsp:sp modelId="{65EC4096-987E-4952-960F-9511319E1541}">
      <dsp:nvSpPr>
        <dsp:cNvPr id="0" name=""/>
        <dsp:cNvSpPr/>
      </dsp:nvSpPr>
      <dsp:spPr>
        <a:xfrm>
          <a:off x="4254534" y="4553335"/>
          <a:ext cx="803529" cy="803529"/>
        </a:xfrm>
        <a:prstGeom prst="triangle">
          <a:avLst/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85D93-14DE-42E7-9332-6AE2AF4C4EF9}">
      <dsp:nvSpPr>
        <dsp:cNvPr id="0" name=""/>
        <dsp:cNvSpPr/>
      </dsp:nvSpPr>
      <dsp:spPr>
        <a:xfrm rot="240000">
          <a:off x="2244974" y="4209013"/>
          <a:ext cx="4822650" cy="337232"/>
        </a:xfrm>
        <a:prstGeom prst="rect">
          <a:avLst/>
        </a:prstGeom>
        <a:solidFill>
          <a:srgbClr val="6096E6">
            <a:alpha val="90000"/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F22BA-D1A5-4F33-925E-1AFB61EC9589}">
      <dsp:nvSpPr>
        <dsp:cNvPr id="0" name=""/>
        <dsp:cNvSpPr/>
      </dsp:nvSpPr>
      <dsp:spPr>
        <a:xfrm rot="240000">
          <a:off x="5145746" y="3601476"/>
          <a:ext cx="1913813" cy="660925"/>
        </a:xfrm>
        <a:prstGeom prst="roundRect">
          <a:avLst/>
        </a:prstGeom>
        <a:solidFill>
          <a:srgbClr val="0F1423">
            <a:lumMod val="75000"/>
            <a:lumOff val="2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Mandatory national standards </a:t>
          </a:r>
          <a:endParaRPr lang="en-GB" sz="1600" kern="12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sp:txBody>
      <dsp:txXfrm>
        <a:off x="5178010" y="3633740"/>
        <a:ext cx="1849285" cy="596397"/>
      </dsp:txXfrm>
    </dsp:sp>
    <dsp:sp modelId="{DF8A19B0-CFD6-4F22-8960-E4FFEAF5AD29}">
      <dsp:nvSpPr>
        <dsp:cNvPr id="0" name=""/>
        <dsp:cNvSpPr/>
      </dsp:nvSpPr>
      <dsp:spPr>
        <a:xfrm rot="240000">
          <a:off x="5199314" y="2894370"/>
          <a:ext cx="1913813" cy="660925"/>
        </a:xfrm>
        <a:prstGeom prst="roundRect">
          <a:avLst/>
        </a:prstGeom>
        <a:solidFill>
          <a:srgbClr val="0F1423">
            <a:lumMod val="50000"/>
            <a:lumOff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Recommended (voluntary) national standards</a:t>
          </a:r>
          <a:endParaRPr lang="en-GB" sz="1600" kern="12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sp:txBody>
      <dsp:txXfrm>
        <a:off x="5231578" y="2926634"/>
        <a:ext cx="1849285" cy="596397"/>
      </dsp:txXfrm>
    </dsp:sp>
    <dsp:sp modelId="{2DB215E0-9D7B-41AE-8C24-8F5251DA4EF0}">
      <dsp:nvSpPr>
        <dsp:cNvPr id="0" name=""/>
        <dsp:cNvSpPr/>
      </dsp:nvSpPr>
      <dsp:spPr>
        <a:xfrm rot="240000">
          <a:off x="5252883" y="2187264"/>
          <a:ext cx="1913813" cy="660925"/>
        </a:xfrm>
        <a:prstGeom prst="roundRect">
          <a:avLst/>
        </a:prstGeom>
        <a:solidFill>
          <a:srgbClr val="6096E6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Sector </a:t>
          </a:r>
          <a:r>
            <a:rPr lang="en-US" altLang="zh-CN" sz="2000" kern="12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Standards</a:t>
          </a:r>
          <a:endParaRPr lang="en-GB" sz="2000" kern="12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sp:txBody>
      <dsp:txXfrm>
        <a:off x="5285147" y="2219528"/>
        <a:ext cx="1849285" cy="596397"/>
      </dsp:txXfrm>
    </dsp:sp>
    <dsp:sp modelId="{F95D4D95-6329-4426-AA17-8C8DEA438B89}">
      <dsp:nvSpPr>
        <dsp:cNvPr id="0" name=""/>
        <dsp:cNvSpPr/>
      </dsp:nvSpPr>
      <dsp:spPr>
        <a:xfrm rot="240000">
          <a:off x="5306452" y="1480157"/>
          <a:ext cx="1913813" cy="660925"/>
        </a:xfrm>
        <a:prstGeom prst="roundRect">
          <a:avLst/>
        </a:prstGeom>
        <a:solidFill>
          <a:srgbClr val="0F1423">
            <a:lumMod val="25000"/>
            <a:lumOff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solidFill>
                <a:sysClr val="window" lastClr="FFFFFF"/>
              </a:solidFill>
              <a:latin typeface="Arial"/>
              <a:ea typeface="微软雅黑"/>
              <a:cs typeface="+mn-cs"/>
            </a:rPr>
            <a:t>Local standards</a:t>
          </a:r>
          <a:endParaRPr lang="en-GB" sz="2000" kern="1200" dirty="0">
            <a:solidFill>
              <a:sysClr val="window" lastClr="FFFFFF"/>
            </a:solidFill>
            <a:latin typeface="Arial"/>
            <a:ea typeface="微软雅黑"/>
            <a:cs typeface="+mn-cs"/>
          </a:endParaRPr>
        </a:p>
      </dsp:txBody>
      <dsp:txXfrm>
        <a:off x="5338716" y="1512421"/>
        <a:ext cx="1849285" cy="596397"/>
      </dsp:txXfrm>
    </dsp:sp>
    <dsp:sp modelId="{5E492B27-D4A2-43A5-AAFC-2C326F603A33}">
      <dsp:nvSpPr>
        <dsp:cNvPr id="0" name=""/>
        <dsp:cNvSpPr/>
      </dsp:nvSpPr>
      <dsp:spPr>
        <a:xfrm rot="240000">
          <a:off x="2360176" y="3408629"/>
          <a:ext cx="1913813" cy="660925"/>
        </a:xfrm>
        <a:prstGeom prst="roundRect">
          <a:avLst/>
        </a:prstGeom>
        <a:solidFill>
          <a:srgbClr val="0F1423">
            <a:lumMod val="25000"/>
            <a:lumOff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Association </a:t>
          </a:r>
          <a:r>
            <a:rPr lang="en-US" altLang="zh-CN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standards</a:t>
          </a:r>
          <a:endParaRPr lang="en-GB" sz="2000" kern="1200" dirty="0">
            <a:solidFill>
              <a:schemeClr val="tx1"/>
            </a:solidFill>
            <a:latin typeface="Arial"/>
            <a:ea typeface="微软雅黑"/>
            <a:cs typeface="+mn-cs"/>
          </a:endParaRPr>
        </a:p>
      </dsp:txBody>
      <dsp:txXfrm>
        <a:off x="2392440" y="3440893"/>
        <a:ext cx="1849285" cy="596397"/>
      </dsp:txXfrm>
    </dsp:sp>
    <dsp:sp modelId="{01F09137-1708-49C2-8380-5634883A1B1C}">
      <dsp:nvSpPr>
        <dsp:cNvPr id="0" name=""/>
        <dsp:cNvSpPr/>
      </dsp:nvSpPr>
      <dsp:spPr>
        <a:xfrm rot="240000">
          <a:off x="2413744" y="2701523"/>
          <a:ext cx="1913813" cy="660925"/>
        </a:xfrm>
        <a:prstGeom prst="roundRect">
          <a:avLst/>
        </a:prstGeom>
        <a:solidFill>
          <a:srgbClr val="0F1423">
            <a:lumMod val="25000"/>
            <a:lumOff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Consortia standards</a:t>
          </a:r>
        </a:p>
      </dsp:txBody>
      <dsp:txXfrm>
        <a:off x="2446008" y="2733787"/>
        <a:ext cx="1849285" cy="596397"/>
      </dsp:txXfrm>
    </dsp:sp>
    <dsp:sp modelId="{432BA77F-2293-479D-A64A-5024AA5B82F9}">
      <dsp:nvSpPr>
        <dsp:cNvPr id="0" name=""/>
        <dsp:cNvSpPr/>
      </dsp:nvSpPr>
      <dsp:spPr>
        <a:xfrm rot="240000">
          <a:off x="2467313" y="1994416"/>
          <a:ext cx="1913813" cy="660925"/>
        </a:xfrm>
        <a:prstGeom prst="roundRect">
          <a:avLst/>
        </a:prstGeom>
        <a:solidFill>
          <a:srgbClr val="0F1423">
            <a:lumMod val="10000"/>
            <a:lumOff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Enterprise standards </a:t>
          </a:r>
        </a:p>
      </dsp:txBody>
      <dsp:txXfrm>
        <a:off x="2499577" y="2026680"/>
        <a:ext cx="1849285" cy="596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E385-EE0F-47BC-AE3D-B3DA4CE23918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0536E-7DBF-4AE2-AA35-6526D38C6D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23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dirty="0" smtClean="0"/>
              <a:t>··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69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z="2000" b="1" dirty="0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F2C602-68ED-4646-81D2-384A9138018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6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60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83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07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594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717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23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398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49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0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2000" b="1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629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17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544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76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28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484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dirty="0" smtClean="0"/>
              <a:t>.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24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24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270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baseline="0" dirty="0" smtClean="0"/>
              <a:t>. 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97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935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0536E-7DBF-4AE2-AA35-6526D38C6D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147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0536E-7DBF-4AE2-AA35-6526D38C6D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7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61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598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31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000" b="1" baseline="0" dirty="0" smtClean="0"/>
              <a:t> </a:t>
            </a:r>
            <a:endParaRPr lang="zh-CN" altLang="en-US" sz="2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36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152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35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40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0536E-7DBF-4AE2-AA35-6526D38C6D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51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62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6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35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519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946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483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03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375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04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44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1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7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9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4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58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A6603-E82C-4D28-9319-2354693E71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47210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E5AB9-B179-413A-B6E7-826A80AEAA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01358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2EA91-BB7A-408F-9A28-19B722051C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932137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65099-A98F-459D-A679-B4DDC21C4B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889818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AEB53-D8EE-455B-9E81-821B967FBF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992310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ABABA-3971-4CCE-B424-045F3FE94E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49228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CA232-735D-410F-9F1A-E10BE85D4E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97160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606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2C8BC-B5AF-4014-B95A-CF1DAFE660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338993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1912F-2240-49EA-9E90-3E4919D3D9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133678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FBF0F-5208-444A-A5E9-786A24DBBC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638201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E575D-1051-4EE2-A2F4-D3CFC3C2C8A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937406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0F6BE-9E19-4938-ACE2-13AFD241A8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682291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C6D3-9269-4830-8FF4-B5274E5A0D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573145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0D04B-4EAA-423D-8301-396FF0561E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10993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84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0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01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55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30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54F86-2D7B-4E73-AB2F-AD87A23E073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19751-3600-4D0E-AFCA-1C9892658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01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1B8E3-9004-4BA4-B873-45E44A595759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8DFB8-CC1D-416E-ABB5-4916A00177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18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5F8FCEAE-D22E-4D08-B63B-D3148F1138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378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19800" cy="68590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-17544"/>
            <a:ext cx="6172200" cy="68755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17544"/>
            <a:ext cx="12192000" cy="68755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69131" y="1465183"/>
            <a:ext cx="10853738" cy="1353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Introduction of </a:t>
            </a:r>
            <a:r>
              <a:rPr lang="en-US" altLang="zh-CN" sz="3200" b="1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Mass </a:t>
            </a:r>
            <a:r>
              <a:rPr lang="en-US" altLang="zh-CN" sz="3200" b="1" dirty="0" smtClean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Timber Construction </a:t>
            </a:r>
            <a:r>
              <a:rPr lang="en-US" altLang="zh-CN" sz="3200" b="1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Code </a:t>
            </a:r>
            <a:endParaRPr lang="en-US" altLang="zh-CN" sz="3200" b="1" dirty="0" smtClean="0">
              <a:solidFill>
                <a:srgbClr val="5B9BD5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r>
              <a:rPr lang="en-US" altLang="zh-CN" sz="3200" b="1" dirty="0" smtClean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in China and Lessons </a:t>
            </a:r>
            <a:r>
              <a:rPr lang="en-US" altLang="zh-CN" sz="3200" b="1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Learnt  </a:t>
            </a:r>
            <a:endParaRPr lang="en-US" altLang="zh-CN" sz="3200" b="1" dirty="0" smtClean="0">
              <a:solidFill>
                <a:srgbClr val="5B9BD5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9131" y="3527507"/>
            <a:ext cx="10363200" cy="1353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 Fang</a:t>
            </a:r>
          </a:p>
          <a:p>
            <a:pPr algn="ctr"/>
            <a:r>
              <a:rPr lang="en-US" altLang="zh-CN" sz="20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Softwoods </a:t>
            </a:r>
          </a:p>
          <a:p>
            <a:pPr algn="ctr"/>
            <a:r>
              <a:rPr lang="en-US" altLang="zh-CN" sz="20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China and Southeast Asia</a:t>
            </a:r>
            <a:endParaRPr lang="zh-CN" altLang="en-US" sz="20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5275344"/>
            <a:ext cx="2184400" cy="6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cache.house.sina.com.cn/citylifehouse/citylife/13/83/20090720_5745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502"/>
            <a:ext cx="9294587" cy="38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0" y="3816350"/>
            <a:ext cx="46307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648"/>
            <a:ext cx="456088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91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天堂小木屋度假村 ISLAND PARADISE RESORT CLUB / 深圳市海洋国际旅行社有限公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9743"/>
            <a:ext cx="5910942" cy="29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佛山 豪华木屋度假别墅出租 豪华木屋 别墅短租 租别墅_维拉度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17371"/>
            <a:ext cx="5910943" cy="39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55" y="0"/>
            <a:ext cx="6164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4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6607"/>
          <a:stretch/>
        </p:blipFill>
        <p:spPr>
          <a:xfrm>
            <a:off x="6096000" y="3424455"/>
            <a:ext cx="6091189" cy="34335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 b="1652"/>
          <a:stretch/>
        </p:blipFill>
        <p:spPr>
          <a:xfrm>
            <a:off x="0" y="3425372"/>
            <a:ext cx="6096000" cy="343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3"/>
          <a:stretch/>
        </p:blipFill>
        <p:spPr>
          <a:xfrm>
            <a:off x="0" y="0"/>
            <a:ext cx="6100811" cy="34507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2500"/>
          <a:stretch/>
        </p:blipFill>
        <p:spPr>
          <a:xfrm>
            <a:off x="6096000" y="0"/>
            <a:ext cx="6091189" cy="3426294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0" y="3450771"/>
            <a:ext cx="12192000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08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4" y="0"/>
            <a:ext cx="4557155" cy="33419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4" y="3397410"/>
            <a:ext cx="4557156" cy="3460590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2" y="1796143"/>
            <a:ext cx="7584583" cy="50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507748" y="566057"/>
            <a:ext cx="6361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Novartis </a:t>
            </a:r>
            <a:r>
              <a:rPr lang="en-US" altLang="zh-CN" sz="3200" dirty="0">
                <a:solidFill>
                  <a:srgbClr val="0070C0"/>
                </a:solidFill>
                <a:latin typeface="Arial Black" panose="020B0A04020102020204" pitchFamily="34" charset="0"/>
              </a:rPr>
              <a:t>Shanghai </a:t>
            </a:r>
            <a:r>
              <a:rPr lang="en-US" altLang="zh-CN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Campus</a:t>
            </a:r>
            <a:endParaRPr lang="zh-CN" alt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4" y="55496"/>
            <a:ext cx="4557155" cy="3341914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2" y="1851639"/>
            <a:ext cx="7584583" cy="50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951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56" y="-535259"/>
            <a:ext cx="6614248" cy="73932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9434"/>
            <a:ext cx="7136781" cy="28023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206"/>
            <a:ext cx="7136780" cy="475785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10536" y="5979235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Hotpot Restaurant, Chengdu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3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55"/>
            <a:ext cx="12344400" cy="6947155"/>
          </a:xfrm>
        </p:spPr>
      </p:pic>
      <p:sp>
        <p:nvSpPr>
          <p:cNvPr id="7" name="矩形 6"/>
          <p:cNvSpPr/>
          <p:nvPr/>
        </p:nvSpPr>
        <p:spPr>
          <a:xfrm>
            <a:off x="205000" y="6041145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Hotpot Restaurant, Chengdu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9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679" y="-586520"/>
            <a:ext cx="6193321" cy="8282008"/>
          </a:xfrm>
          <a:prstGeom prst="rect">
            <a:avLst/>
          </a:prstGeom>
        </p:spPr>
      </p:pic>
      <p:pic>
        <p:nvPicPr>
          <p:cNvPr id="6" name="Picture 2" descr="不断提升服务质量，完善配套服务设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926" y="-786213"/>
            <a:ext cx="6279345" cy="41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labang-img.oss-cn-shenzhen.aliyuncs.com/uploads/20210616/3798c580f02d64a0cb7fabeb6eff18e3.jpg!ytp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45047"/>
            <a:ext cx="5920419" cy="39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11680" y="0"/>
            <a:ext cx="8308266" cy="104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Botanic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Garden, </a:t>
            </a:r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Shanxi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2590" y="857250"/>
            <a:ext cx="6858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1680" y="0"/>
            <a:ext cx="8308266" cy="104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Botanic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Garden, </a:t>
            </a:r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Shanxi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endParaRPr lang="zh-CN" altLang="en-US" dirty="0"/>
          </a:p>
        </p:txBody>
      </p:sp>
      <p:pic>
        <p:nvPicPr>
          <p:cNvPr id="3074" name="Picture 2" descr="http://labang-img.oss-cn-shenzhen.aliyuncs.com/uploads/20210616/724a1cc9b298ed74730a2ebdebc8c18f.jpg!ytp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648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abang-img.oss-cn-shenzhen.aliyuncs.com/uploads/20210616/52606aa6a6fd883b7b9aec3faa07b8da.jpg!ytp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9440"/>
            <a:ext cx="612648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abang-img.oss-cn-shenzhen.aliyuncs.com/uploads/20210616/bb5783876ec48d0a9d62247a065aab0e.jpg!ytp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66" y="-956031"/>
            <a:ext cx="5951034" cy="892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50520" y="6065520"/>
            <a:ext cx="8308266" cy="104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Botanic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Garden, </a:t>
            </a:r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Shanxi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ews.gtimg.com/newsapp_bt/0/14229205998/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1" y="1558555"/>
            <a:ext cx="8420101" cy="6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 descr="https://p6.itc.cn/q_70/images03/20220920/bba5a51c555f4bb48577a85db54389d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09827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0" y="2819400"/>
            <a:ext cx="8098279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23936" y="159419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Agpark</a:t>
            </a:r>
            <a:r>
              <a:rPr lang="en-US" altLang="zh-CN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Chengdu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32" name="Picture 8" descr="https://image.archiposition.com/2023/01/20230109182036youfang21.jpg?x-oss-process=image/resize,w_1920,limit_1/watermark,image_MjAxOC8wMy9zaHVpeWluLnBuZw,t_100,x_18,y_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2" y="0"/>
            <a:ext cx="5147375" cy="68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.takungpao.com/2016/0929/20160929025053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929" y="0"/>
            <a:ext cx="6913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03895" y="0"/>
            <a:ext cx="14763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40" y="0"/>
            <a:ext cx="2640060" cy="325033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41190" y="0"/>
            <a:ext cx="2621010" cy="325033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内容占位符 14"/>
          <p:cNvSpPr>
            <a:spLocks noGrp="1"/>
          </p:cNvSpPr>
          <p:nvPr>
            <p:ph sz="half" idx="2"/>
          </p:nvPr>
        </p:nvSpPr>
        <p:spPr>
          <a:xfrm>
            <a:off x="7362200" y="120650"/>
            <a:ext cx="4934575" cy="4351338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Yingxian Timber </a:t>
            </a:r>
            <a:r>
              <a:rPr lang="en-US" altLang="zh-CN" sz="2400" b="1" dirty="0" err="1" smtClean="0"/>
              <a:t>Pogoda</a:t>
            </a:r>
            <a:endParaRPr lang="en-US" altLang="zh-CN" sz="2400" b="1" dirty="0" smtClean="0"/>
          </a:p>
          <a:p>
            <a:pPr lvl="1"/>
            <a:r>
              <a:rPr lang="en-US" altLang="zh-CN" sz="2000" b="1" i="1" dirty="0" smtClean="0">
                <a:solidFill>
                  <a:srgbClr val="00B050"/>
                </a:solidFill>
              </a:rPr>
              <a:t>Built in 1056;</a:t>
            </a:r>
          </a:p>
          <a:p>
            <a:pPr lvl="1"/>
            <a:r>
              <a:rPr lang="en-US" altLang="zh-CN" sz="2000" b="1" i="1" dirty="0" smtClean="0">
                <a:solidFill>
                  <a:srgbClr val="00B050"/>
                </a:solidFill>
              </a:rPr>
              <a:t>Height: 67.31 m </a:t>
            </a:r>
          </a:p>
          <a:p>
            <a:r>
              <a:rPr lang="en-US" altLang="zh-CN" sz="2400" b="1" dirty="0" smtClean="0"/>
              <a:t>Ying </a:t>
            </a:r>
            <a:r>
              <a:rPr lang="en-US" altLang="zh-CN" sz="2400" b="1" dirty="0" err="1" smtClean="0"/>
              <a:t>Zao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Fa</a:t>
            </a:r>
            <a:r>
              <a:rPr lang="en-US" altLang="zh-CN" sz="2400" b="1" dirty="0" smtClean="0"/>
              <a:t> Shi (</a:t>
            </a:r>
            <a:r>
              <a:rPr lang="en-US" altLang="zh-CN" sz="2400" b="1" i="1" dirty="0" smtClean="0"/>
              <a:t>Building Standards</a:t>
            </a:r>
            <a:r>
              <a:rPr lang="en-US" altLang="zh-CN" sz="2400" b="1" dirty="0" smtClean="0"/>
              <a:t>) </a:t>
            </a:r>
          </a:p>
          <a:p>
            <a:pPr lvl="1"/>
            <a:r>
              <a:rPr lang="en-US" altLang="zh-CN" sz="2000" b="1" i="1" dirty="0" smtClean="0">
                <a:solidFill>
                  <a:srgbClr val="00B050"/>
                </a:solidFill>
              </a:rPr>
              <a:t>Developed in 1100;</a:t>
            </a:r>
          </a:p>
          <a:p>
            <a:pPr lvl="1"/>
            <a:r>
              <a:rPr lang="en-US" altLang="zh-CN" sz="2000" b="1" i="1" dirty="0" smtClean="0">
                <a:solidFill>
                  <a:srgbClr val="00B050"/>
                </a:solidFill>
              </a:rPr>
              <a:t>Terms, measurements, design standards, construction principles, labor estimates, material data, recipes for decorative coating, etc. </a:t>
            </a:r>
          </a:p>
          <a:p>
            <a:pPr lvl="1"/>
            <a:endParaRPr lang="en-US" altLang="zh-CN" b="1" dirty="0" smtClean="0"/>
          </a:p>
          <a:p>
            <a:pPr lvl="1"/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40" y="3370987"/>
            <a:ext cx="7469860" cy="448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734228" cy="3023039"/>
          </a:xfrm>
          <a:prstGeom prst="rect">
            <a:avLst/>
          </a:prstGeom>
        </p:spPr>
      </p:pic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8546"/>
            <a:ext cx="5747815" cy="3834961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44" y="-964534"/>
            <a:ext cx="6374656" cy="849954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158752" y="632613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Convention Center, Yunnan</a:t>
            </a:r>
            <a:endParaRPr lang="zh-CN" alt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4862-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437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G_4845-H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362200"/>
            <a:ext cx="6681624" cy="44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G_4832-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3659"/>
            <a:ext cx="7101840" cy="36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0" y="3123659"/>
            <a:ext cx="7239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7545592" y="698131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Convention Center </a:t>
            </a: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Shanghai </a:t>
            </a:r>
            <a:endParaRPr lang="zh-CN" altLang="en-US" sz="28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img2.baidu.com/image_search/src=http%3A%2F%2Fwww.51grb.com%2Fupload%2F2020%2F07%2F02%2F20200702111021289.jpg&amp;refer=http%3A%2F%2Fwww.51grb.com&amp;app=2002&amp;size=f9999,10000&amp;q=a80&amp;n=0&amp;g=0n&amp;fmt=jpeg?sec=1616198242&amp;t=fbc578f1c07dcfb76c70053ab49a63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7747"/>
            <a:ext cx="5471161" cy="34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344"/>
            <a:ext cx="5428526" cy="331365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55379" y="270933"/>
            <a:ext cx="5108688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 Center, Sichuan</a:t>
            </a:r>
            <a:endParaRPr lang="zh-CN" alt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1" y="-7747"/>
            <a:ext cx="6446519" cy="7268153"/>
          </a:xfrm>
        </p:spPr>
      </p:pic>
      <p:sp>
        <p:nvSpPr>
          <p:cNvPr id="8" name="矩形 7"/>
          <p:cNvSpPr/>
          <p:nvPr/>
        </p:nvSpPr>
        <p:spPr>
          <a:xfrm>
            <a:off x="531395" y="220850"/>
            <a:ext cx="4707779" cy="46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Convention Center, Chengdu</a:t>
            </a:r>
            <a:endParaRPr lang="zh-CN" altLang="en-US" sz="20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69833" cy="348163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70179"/>
            <a:ext cx="3969833" cy="33878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49" y="-1098347"/>
            <a:ext cx="8076677" cy="8614269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3470179"/>
            <a:ext cx="4103649" cy="1145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41463" y="220850"/>
            <a:ext cx="4707779" cy="46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Office building, Zhejiang </a:t>
            </a:r>
            <a:endParaRPr lang="zh-CN" altLang="en-US" sz="2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16" y="1355411"/>
            <a:ext cx="8596784" cy="57311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21125" y="309884"/>
            <a:ext cx="8235461" cy="75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</a:rPr>
              <a:t>Gulao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</a:rPr>
              <a:t> Bridge, Jiangmen, Guangdong</a:t>
            </a: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40" y="-61380"/>
            <a:ext cx="5457431" cy="3638286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752" y="3576906"/>
            <a:ext cx="4921643" cy="328109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H="1">
            <a:off x="-791752" y="3576906"/>
            <a:ext cx="492164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129891" y="0"/>
            <a:ext cx="0" cy="783336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4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57" y="2053035"/>
            <a:ext cx="7202643" cy="4804965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964" y="-1140623"/>
            <a:ext cx="6507193" cy="434102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905101" y="549464"/>
            <a:ext cx="56078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</a:rPr>
              <a:t>Covered Bridge, Huangshan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</a:rPr>
              <a:t>Anhui Province</a:t>
            </a:r>
          </a:p>
        </p:txBody>
      </p:sp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4091"/>
            <a:ext cx="5447230" cy="3633909"/>
          </a:xfrm>
        </p:spPr>
      </p:pic>
      <p:cxnSp>
        <p:nvCxnSpPr>
          <p:cNvPr id="10" name="直接连接符 9"/>
          <p:cNvCxnSpPr/>
          <p:nvPr/>
        </p:nvCxnSpPr>
        <p:spPr>
          <a:xfrm>
            <a:off x="5447229" y="0"/>
            <a:ext cx="0" cy="690607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0" y="3215640"/>
            <a:ext cx="5425440" cy="565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1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archiposition.com/2024/04/20240415180959youfang26.png?x-oss-process=image/resize,w_1920,limit_1/watermark,image_MjAxOC8wMy9zaHVpeWluLnBuZw,t_100,x_18,y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863" y="-1379453"/>
            <a:ext cx="8428863" cy="47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.archiposition.com/2024/04/20240415181029youfang68.png?x-oss-process=image/resize,w_1920,limit_1/watermark,image_MjAxOC8wMy9zaHVpeWluLnBuZw,t_100,x_18,y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457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.archiposition.com/2024/04/20240415181020youfang70.png?x-oss-process=image/resize,w_1920,limit_1/watermark,image_MjAxOC8wMy9zaHVpeWluLnBuZw,t_100,x_18,y_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7620000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/>
          <p:cNvCxnSpPr/>
          <p:nvPr/>
        </p:nvCxnSpPr>
        <p:spPr>
          <a:xfrm>
            <a:off x="0" y="3403602"/>
            <a:ext cx="762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6200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833359" y="5969001"/>
            <a:ext cx="3500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schemeClr val="bg1"/>
                </a:solidFill>
                <a:latin typeface="Arial Black" panose="020B0A04020102020204" pitchFamily="34" charset="0"/>
                <a:ea typeface="等线" panose="02010600030101010101" pitchFamily="2" charset="-122"/>
              </a:rPr>
              <a:t>Overpass, Gansu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6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894"/>
            <a:ext cx="3585333" cy="60691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24" y="788894"/>
            <a:ext cx="4399083" cy="60691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98" y="788894"/>
            <a:ext cx="3962110" cy="60691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63183" y="93242"/>
            <a:ext cx="8504817" cy="528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</a:rPr>
              <a:t>Overpass, Changsha, Hunan Province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69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ina political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0"/>
            <a:ext cx="8191500" cy="74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0"/>
            <a:ext cx="7991475" cy="6981825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067425" y="2638425"/>
            <a:ext cx="180975" cy="180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505575" y="3857625"/>
            <a:ext cx="180975" cy="180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715125" y="4495800"/>
            <a:ext cx="180975" cy="180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596062" y="2547937"/>
            <a:ext cx="180975" cy="180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224587" y="3181350"/>
            <a:ext cx="180975" cy="180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268037" y="346885"/>
            <a:ext cx="5196733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5 CLT 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Manufacturers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Currently in China  </a:t>
            </a:r>
          </a:p>
        </p:txBody>
      </p:sp>
      <p:sp>
        <p:nvSpPr>
          <p:cNvPr id="14" name="矩形 13"/>
          <p:cNvSpPr/>
          <p:nvPr/>
        </p:nvSpPr>
        <p:spPr>
          <a:xfrm>
            <a:off x="8191500" y="2341317"/>
            <a:ext cx="416242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altLang="zh-CN" sz="2000" b="1" i="1" dirty="0" smtClean="0">
                <a:solidFill>
                  <a:srgbClr val="00B050"/>
                </a:solidFill>
              </a:rPr>
              <a:t>Dalian, Liaoning</a:t>
            </a:r>
          </a:p>
          <a:p>
            <a:pPr marL="285750" indent="-285750">
              <a:buFontTx/>
              <a:buChar char="-"/>
            </a:pPr>
            <a:r>
              <a:rPr lang="en-US" altLang="zh-CN" sz="2000" b="1" i="1" dirty="0" err="1" smtClean="0">
                <a:solidFill>
                  <a:srgbClr val="00B050"/>
                </a:solidFill>
              </a:rPr>
              <a:t>Qianan</a:t>
            </a:r>
            <a:r>
              <a:rPr lang="en-US" altLang="zh-CN" sz="2000" b="1" i="1" dirty="0" smtClean="0">
                <a:solidFill>
                  <a:srgbClr val="00B050"/>
                </a:solidFill>
              </a:rPr>
              <a:t>, </a:t>
            </a:r>
            <a:r>
              <a:rPr lang="en-US" altLang="zh-CN" sz="2000" b="1" i="1" dirty="0" err="1" smtClean="0">
                <a:solidFill>
                  <a:srgbClr val="00B050"/>
                </a:solidFill>
              </a:rPr>
              <a:t>Hebei</a:t>
            </a:r>
            <a:endParaRPr lang="en-US" altLang="zh-CN" sz="2000" b="1" i="1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zh-CN" sz="2000" b="1" i="1" dirty="0" err="1" smtClean="0">
                <a:solidFill>
                  <a:srgbClr val="00B050"/>
                </a:solidFill>
              </a:rPr>
              <a:t>Binzhou</a:t>
            </a:r>
            <a:r>
              <a:rPr lang="en-US" altLang="zh-CN" sz="2000" b="1" i="1" dirty="0" smtClean="0">
                <a:solidFill>
                  <a:srgbClr val="00B050"/>
                </a:solidFill>
              </a:rPr>
              <a:t>, Shandong</a:t>
            </a:r>
          </a:p>
          <a:p>
            <a:pPr marL="285750" indent="-285750">
              <a:buFontTx/>
              <a:buChar char="-"/>
            </a:pPr>
            <a:r>
              <a:rPr lang="en-US" altLang="zh-CN" sz="2000" b="1" i="1" dirty="0" err="1" smtClean="0">
                <a:solidFill>
                  <a:srgbClr val="00B050"/>
                </a:solidFill>
              </a:rPr>
              <a:t>Yancheng</a:t>
            </a:r>
            <a:r>
              <a:rPr lang="en-US" altLang="zh-CN" sz="2000" b="1" i="1" dirty="0" smtClean="0">
                <a:solidFill>
                  <a:srgbClr val="00B050"/>
                </a:solidFill>
              </a:rPr>
              <a:t>, Jiangsu</a:t>
            </a:r>
          </a:p>
          <a:p>
            <a:pPr marL="285750" indent="-285750">
              <a:buFontTx/>
              <a:buChar char="-"/>
            </a:pPr>
            <a:r>
              <a:rPr lang="en-US" altLang="zh-CN" sz="2000" b="1" i="1" dirty="0" smtClean="0">
                <a:solidFill>
                  <a:srgbClr val="00B050"/>
                </a:solidFill>
              </a:rPr>
              <a:t>Ningbo, Zhejiang </a:t>
            </a:r>
          </a:p>
          <a:p>
            <a:pPr marL="285750" indent="-285750">
              <a:buFontTx/>
              <a:buChar char="-"/>
            </a:pPr>
            <a:endParaRPr lang="en-US" altLang="zh-CN" sz="20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Two more lines are under construction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15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4033505"/>
            <a:ext cx="4236743" cy="2824495"/>
          </a:xfrm>
        </p:spPr>
      </p:pic>
    </p:spTree>
    <p:extLst>
      <p:ext uri="{BB962C8B-B14F-4D97-AF65-F5344CB8AC3E}">
        <p14:creationId xmlns:p14="http://schemas.microsoft.com/office/powerpoint/2010/main" val="13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http://www.dingchiwood.com/repository/image/f94d40fd-6242-40fd-98fb-5def38dd44a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890977" cy="25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0"/>
            <a:ext cx="5162550" cy="688340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761606" y="365125"/>
            <a:ext cx="5108688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Office Building, Shandong</a:t>
            </a:r>
            <a:endParaRPr lang="zh-CN" altLang="en-US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830"/>
            <a:ext cx="6911163" cy="51833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44" y="0"/>
            <a:ext cx="1939062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-1121004"/>
            <a:ext cx="5364480" cy="8116164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78" y="-587844"/>
            <a:ext cx="6756235" cy="74458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365125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Temple in </a:t>
            </a:r>
          </a:p>
          <a:p>
            <a:r>
              <a:rPr lang="en-US" altLang="zh-CN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Tang Dynasty (646 AD)</a:t>
            </a:r>
            <a:endParaRPr lang="zh-CN" alt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/>
          </p:cNvSpPr>
          <p:nvPr/>
        </p:nvSpPr>
        <p:spPr>
          <a:xfrm>
            <a:off x="522185" y="218050"/>
            <a:ext cx="10457839" cy="1065035"/>
          </a:xfrm>
          <a:prstGeom prst="rect">
            <a:avLst/>
          </a:prstGeom>
        </p:spPr>
        <p:txBody>
          <a:bodyPr vert="horz" wrap="square" lIns="0" tIns="53975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84A56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 panose="020F0502020204030204"/>
              </a:rPr>
              <a:t>China Standardization System</a:t>
            </a:r>
            <a:endParaRPr kumimoji="0" lang="en-GB" sz="3200" b="1" i="0" u="none" strike="noStrike" kern="1200" cap="none" spc="30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Calibri" panose="020F0502020204030204"/>
            </a:endParaRPr>
          </a:p>
          <a:p>
            <a:pPr marL="44450" marR="0" lvl="0" indent="0" algn="l" defTabSz="914400" rtl="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84A56"/>
                </a:solidFill>
                <a:effectLst/>
                <a:uLnTx/>
                <a:uFillTx/>
                <a:latin typeface="微软雅黑" panose="020B0503020204020204" charset="-122"/>
                <a:ea typeface="+mj-ea"/>
                <a:cs typeface="微软雅黑" panose="020B0503020204020204" charset="-122"/>
              </a:rPr>
              <a:t>5 levels – National Standards, Sector Standards, Local Standards, Association Standards, and Enterprises Standards </a:t>
            </a:r>
            <a:endParaRPr kumimoji="0" lang="en-GB" sz="1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+mj-ea"/>
              <a:cs typeface="微软雅黑" panose="020B0503020204020204" charset="-122"/>
            </a:endParaRPr>
          </a:p>
        </p:txBody>
      </p:sp>
      <p:graphicFrame>
        <p:nvGraphicFramePr>
          <p:cNvPr id="7" name="图示 33">
            <a:extLst>
              <a:ext uri="{FF2B5EF4-FFF2-40B4-BE49-F238E27FC236}">
                <a16:creationId xmlns:a16="http://schemas.microsoft.com/office/drawing/2014/main" id="{90C4B9EE-6DA4-7235-E46D-2E2DAAE6B508}"/>
              </a:ext>
            </a:extLst>
          </p:cNvPr>
          <p:cNvGraphicFramePr/>
          <p:nvPr>
            <p:extLst/>
          </p:nvPr>
        </p:nvGraphicFramePr>
        <p:xfrm>
          <a:off x="2064990" y="1234881"/>
          <a:ext cx="9312599" cy="535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peech Bubble: Oval 14">
            <a:extLst>
              <a:ext uri="{FF2B5EF4-FFF2-40B4-BE49-F238E27FC236}">
                <a16:creationId xmlns:a16="http://schemas.microsoft.com/office/drawing/2014/main" id="{89737C73-89F9-1C99-B3E0-2A479CE106F6}"/>
              </a:ext>
            </a:extLst>
          </p:cNvPr>
          <p:cNvSpPr/>
          <p:nvPr/>
        </p:nvSpPr>
        <p:spPr>
          <a:xfrm>
            <a:off x="1655074" y="1804346"/>
            <a:ext cx="2112458" cy="1014699"/>
          </a:xfrm>
          <a:prstGeom prst="wedgeEllipseCallout">
            <a:avLst>
              <a:gd name="adj1" fmla="val 86238"/>
              <a:gd name="adj2" fmla="val 163311"/>
            </a:avLst>
          </a:prstGeom>
          <a:solidFill>
            <a:sysClr val="window" lastClr="FFFFFF"/>
          </a:solidFill>
          <a:ln w="12700" cap="flat" cmpd="sng" algn="ctr">
            <a:solidFill>
              <a:srgbClr val="0F1423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Not in the official system but de facto exist</a:t>
            </a:r>
          </a:p>
        </p:txBody>
      </p:sp>
      <p:sp>
        <p:nvSpPr>
          <p:cNvPr id="11" name="Speech Bubble: Oval 15">
            <a:extLst>
              <a:ext uri="{FF2B5EF4-FFF2-40B4-BE49-F238E27FC236}">
                <a16:creationId xmlns:a16="http://schemas.microsoft.com/office/drawing/2014/main" id="{1CC5F135-7976-73A5-C4F3-D6BB2EE62A80}"/>
              </a:ext>
            </a:extLst>
          </p:cNvPr>
          <p:cNvSpPr/>
          <p:nvPr/>
        </p:nvSpPr>
        <p:spPr>
          <a:xfrm>
            <a:off x="10030310" y="5480207"/>
            <a:ext cx="1838923" cy="879781"/>
          </a:xfrm>
          <a:prstGeom prst="wedgeEllipseCallout">
            <a:avLst>
              <a:gd name="adj1" fmla="val -98778"/>
              <a:gd name="adj2" fmla="val -76902"/>
            </a:avLst>
          </a:prstGeom>
          <a:solidFill>
            <a:sysClr val="window" lastClr="FFFFFF"/>
          </a:solidFill>
          <a:ln w="12700" cap="flat" cmpd="sng" algn="ctr">
            <a:solidFill>
              <a:srgbClr val="0F1423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Functioned as t</a:t>
            </a: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echnical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regulation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;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Speech Bubble: Oval 19">
            <a:extLst>
              <a:ext uri="{FF2B5EF4-FFF2-40B4-BE49-F238E27FC236}">
                <a16:creationId xmlns:a16="http://schemas.microsoft.com/office/drawing/2014/main" id="{BAD734AA-B1BC-5188-F183-14206A5B898E}"/>
              </a:ext>
            </a:extLst>
          </p:cNvPr>
          <p:cNvSpPr/>
          <p:nvPr/>
        </p:nvSpPr>
        <p:spPr>
          <a:xfrm>
            <a:off x="1141736" y="3913314"/>
            <a:ext cx="1986487" cy="1330342"/>
          </a:xfrm>
          <a:prstGeom prst="wedgeEllipseCallout">
            <a:avLst>
              <a:gd name="adj1" fmla="val 124604"/>
              <a:gd name="adj2" fmla="val -75860"/>
            </a:avLst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International Consortia Standards</a:t>
            </a:r>
          </a:p>
        </p:txBody>
      </p:sp>
      <p:sp>
        <p:nvSpPr>
          <p:cNvPr id="13" name="Speech Bubble: Oval 20">
            <a:extLst>
              <a:ext uri="{FF2B5EF4-FFF2-40B4-BE49-F238E27FC236}">
                <a16:creationId xmlns:a16="http://schemas.microsoft.com/office/drawing/2014/main" id="{0D0E7FD7-5970-1D3F-6E51-4E4073A88F03}"/>
              </a:ext>
            </a:extLst>
          </p:cNvPr>
          <p:cNvSpPr/>
          <p:nvPr/>
        </p:nvSpPr>
        <p:spPr>
          <a:xfrm>
            <a:off x="986640" y="3899086"/>
            <a:ext cx="2112458" cy="1344570"/>
          </a:xfrm>
          <a:prstGeom prst="wedgeEllipseCallout">
            <a:avLst>
              <a:gd name="adj1" fmla="val 123684"/>
              <a:gd name="adj2" fmla="val -22325"/>
            </a:avLst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International Consortia Standards including 3GPP</a:t>
            </a:r>
          </a:p>
        </p:txBody>
      </p:sp>
      <p:sp>
        <p:nvSpPr>
          <p:cNvPr id="14" name="Speech Bubble: Oval 21">
            <a:extLst>
              <a:ext uri="{FF2B5EF4-FFF2-40B4-BE49-F238E27FC236}">
                <a16:creationId xmlns:a16="http://schemas.microsoft.com/office/drawing/2014/main" id="{70171001-87FA-4791-621E-289CCEA70539}"/>
              </a:ext>
            </a:extLst>
          </p:cNvPr>
          <p:cNvSpPr/>
          <p:nvPr/>
        </p:nvSpPr>
        <p:spPr>
          <a:xfrm>
            <a:off x="9680331" y="2066190"/>
            <a:ext cx="2411063" cy="2101363"/>
          </a:xfrm>
          <a:prstGeom prst="wedgeEllipseCallout">
            <a:avLst>
              <a:gd name="adj1" fmla="val -62337"/>
              <a:gd name="adj2" fmla="val 63554"/>
            </a:avLst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Adoption of international s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tandards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(ISO/IEC, ITU) are limited within national standards and sector standards if necessary. 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Speech Bubble: Oval 24">
            <a:extLst>
              <a:ext uri="{FF2B5EF4-FFF2-40B4-BE49-F238E27FC236}">
                <a16:creationId xmlns:a16="http://schemas.microsoft.com/office/drawing/2014/main" id="{F3A7BCFB-6563-8165-04DC-EFBADAC8F44B}"/>
              </a:ext>
            </a:extLst>
          </p:cNvPr>
          <p:cNvSpPr/>
          <p:nvPr/>
        </p:nvSpPr>
        <p:spPr>
          <a:xfrm>
            <a:off x="61546" y="3445220"/>
            <a:ext cx="3032352" cy="2034987"/>
          </a:xfrm>
          <a:prstGeom prst="wedgeEllipseCallout">
            <a:avLst>
              <a:gd name="adj1" fmla="val 94974"/>
              <a:gd name="adj2" fmla="val 19609"/>
            </a:avLst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Other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International/Global Standards including IEEE, W3C, 3GPP, etc.,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1F2BA45E-5019-EA68-FF37-BB01687D697C}"/>
              </a:ext>
            </a:extLst>
          </p:cNvPr>
          <p:cNvSpPr txBox="1"/>
          <p:nvPr/>
        </p:nvSpPr>
        <p:spPr>
          <a:xfrm>
            <a:off x="5698822" y="2712955"/>
            <a:ext cx="914400" cy="914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>
          <a:xfrm rot="294193">
            <a:off x="7069015" y="3244362"/>
            <a:ext cx="2286000" cy="235633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917222" y="1261791"/>
            <a:ext cx="10515600" cy="806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China currently has around 110 codes and standards relating with wood construction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17222" y="2792561"/>
            <a:ext cx="10515600" cy="3109791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National mandatory standards – mandatory  </a:t>
            </a:r>
          </a:p>
          <a:p>
            <a:r>
              <a:rPr lang="en-US" altLang="zh-CN" sz="3200" b="1" dirty="0" smtClean="0"/>
              <a:t>National recommended standards – voluntary </a:t>
            </a:r>
          </a:p>
          <a:p>
            <a:r>
              <a:rPr lang="en-US" altLang="zh-CN" sz="3200" b="1" dirty="0" smtClean="0"/>
              <a:t>Sector standards – voluntary </a:t>
            </a:r>
          </a:p>
          <a:p>
            <a:pPr marL="0" indent="0">
              <a:buNone/>
            </a:pPr>
            <a:r>
              <a:rPr lang="en-US" altLang="zh-CN" sz="3200" b="1" dirty="0" smtClean="0"/>
              <a:t> 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69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3" descr="E:\11-09-26之后文件\最近照片\书\轻型木桁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843" y="449808"/>
            <a:ext cx="1052262" cy="147665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“GBT 51226”的图片搜索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94" y="596356"/>
            <a:ext cx="1170928" cy="1703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056095" y="6120688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2000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43455" y="6076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2010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370167" y="6076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2015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271325" y="6076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2024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7749" y="3943394"/>
            <a:ext cx="0" cy="2546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303682" y="3609826"/>
            <a:ext cx="3052244" cy="43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Fire design open to WFC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Wood frame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Post and beam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2282749" y="3459663"/>
            <a:ext cx="0" cy="7434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068311" y="3170772"/>
            <a:ext cx="0" cy="10572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8488141" y="2960412"/>
            <a:ext cx="0" cy="12109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2" y="4743376"/>
            <a:ext cx="1476193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79" y="4880484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79" y="4726971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82" y="4990199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82" y="4836686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82" y="4645843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82" y="5015878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82" y="4862365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82" y="4682590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Book report clip art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82" y="4468602"/>
            <a:ext cx="1476194" cy="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矩形 41"/>
          <p:cNvSpPr/>
          <p:nvPr/>
        </p:nvSpPr>
        <p:spPr>
          <a:xfrm>
            <a:off x="488682" y="3872349"/>
            <a:ext cx="2539496" cy="43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Post and beam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134393" y="3506575"/>
            <a:ext cx="3270904" cy="43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Fire design open to glulam con.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Glulam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Wood frame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Post and beam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471378" y="3316340"/>
            <a:ext cx="3918420" cy="43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Fire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design open to HT and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Multi-story and high-rise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Glulam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Wood frame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- Post and beam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5" name="Picture 2" descr="E:\11-09-26之后文件\最近照片\书\胶合木结构技术规范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882" y="722461"/>
            <a:ext cx="1242145" cy="1791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:\国内照片集\各种会议图片\书\木结构规范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348" y="864309"/>
            <a:ext cx="1362819" cy="19828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矩形 58"/>
          <p:cNvSpPr/>
          <p:nvPr/>
        </p:nvSpPr>
        <p:spPr>
          <a:xfrm>
            <a:off x="5913921" y="1162333"/>
            <a:ext cx="6087534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Development of Codes and Standards for Wood Construction, 2000 - 2024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30200" y="5904960"/>
            <a:ext cx="11506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2049962" y="5806114"/>
            <a:ext cx="241840" cy="2418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4876898" y="5806114"/>
            <a:ext cx="241840" cy="2418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8229538" y="5806114"/>
            <a:ext cx="241840" cy="2418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11360654" y="5806114"/>
            <a:ext cx="241840" cy="2418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620486" y="1664164"/>
          <a:ext cx="11165115" cy="4322979"/>
        </p:xfrm>
        <a:graphic>
          <a:graphicData uri="http://schemas.openxmlformats.org/drawingml/2006/table">
            <a:tbl>
              <a:tblPr firstRow="1" firstCol="1" bandRow="1"/>
              <a:tblGrid>
                <a:gridCol w="1313543">
                  <a:extLst>
                    <a:ext uri="{9D8B030D-6E8A-4147-A177-3AD203B41FA5}">
                      <a16:colId xmlns:a16="http://schemas.microsoft.com/office/drawing/2014/main" val="3297938585"/>
                    </a:ext>
                  </a:extLst>
                </a:gridCol>
                <a:gridCol w="6636018">
                  <a:extLst>
                    <a:ext uri="{9D8B030D-6E8A-4147-A177-3AD203B41FA5}">
                      <a16:colId xmlns:a16="http://schemas.microsoft.com/office/drawing/2014/main" val="792600351"/>
                    </a:ext>
                  </a:extLst>
                </a:gridCol>
                <a:gridCol w="3215554">
                  <a:extLst>
                    <a:ext uri="{9D8B030D-6E8A-4147-A177-3AD203B41FA5}">
                      <a16:colId xmlns:a16="http://schemas.microsoft.com/office/drawing/2014/main" val="2756840405"/>
                    </a:ext>
                  </a:extLst>
                </a:gridCol>
              </a:tblGrid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kern="0" dirty="0">
                          <a:effectLst/>
                          <a:latin typeface="+mn-lt"/>
                        </a:rPr>
                        <a:t>1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Timber Structure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Design Standards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zh-CN" altLang="en-US" sz="1600" b="1" kern="0" baseline="0" dirty="0" smtClean="0">
                          <a:effectLst/>
                          <a:latin typeface="+mn-lt"/>
                        </a:rPr>
                        <a:t>（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GB 50005</a:t>
                      </a:r>
                      <a:r>
                        <a:rPr lang="zh-CN" altLang="en-US" sz="1600" b="1" kern="0" dirty="0" smtClean="0">
                          <a:effectLst/>
                          <a:latin typeface="+mn-lt"/>
                        </a:rPr>
                        <a:t>）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National standard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91898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kern="0" dirty="0">
                          <a:effectLst/>
                          <a:latin typeface="+mn-lt"/>
                        </a:rPr>
                        <a:t>2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Design standard for Glulam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Structure (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GB/T 50708)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23514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kern="0" dirty="0">
                          <a:effectLst/>
                          <a:latin typeface="+mn-lt"/>
                        </a:rPr>
                        <a:t>3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Technical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Standards for Multi-story and high-rise buildings (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GB/T 51226)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901136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kern="0" dirty="0">
                          <a:effectLst/>
                          <a:latin typeface="+mn-lt"/>
                        </a:rPr>
                        <a:t>4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Standard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for Prefabricated Wood Construction (G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B/T 51233)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607965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1" kern="0" dirty="0" smtClean="0">
                          <a:effectLst/>
                          <a:latin typeface="+mn-lt"/>
                          <a:ea typeface="微软雅黑"/>
                          <a:cs typeface="+mn-cs"/>
                        </a:rPr>
                        <a:t>5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General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Code for Timber Structure (</a:t>
                      </a:r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GB 55005)</a:t>
                      </a:r>
                      <a:endParaRPr lang="zh-CN" alt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638470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1" kern="0" dirty="0" smtClean="0">
                          <a:effectLst/>
                          <a:latin typeface="+mn-lt"/>
                          <a:ea typeface="微软雅黑"/>
                          <a:cs typeface="+mn-cs"/>
                        </a:rPr>
                        <a:t>6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Standard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for Inspection of Timber Construction (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GB 50206)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119743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1" kern="0" dirty="0" smtClean="0">
                          <a:effectLst/>
                          <a:latin typeface="+mn-lt"/>
                          <a:ea typeface="微软雅黑"/>
                          <a:cs typeface="+mn-cs"/>
                        </a:rPr>
                        <a:t>7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Standard for Construction of Timber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Structure (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GB/T </a:t>
                      </a:r>
                      <a:r>
                        <a:rPr lang="en-US" sz="1600" b="1" kern="0" dirty="0">
                          <a:effectLst/>
                          <a:latin typeface="+mn-lt"/>
                        </a:rPr>
                        <a:t>50772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47976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1" kern="0" dirty="0" smtClean="0">
                          <a:effectLst/>
                          <a:latin typeface="+mn-lt"/>
                          <a:ea typeface="微软雅黑"/>
                          <a:cs typeface="+mn-cs"/>
                        </a:rPr>
                        <a:t>8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Standard for Wood Construction Testing Methods (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GB 50329)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622631"/>
                  </a:ext>
                </a:extLst>
              </a:tr>
              <a:tr h="480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1" kern="0" dirty="0" smtClean="0">
                          <a:effectLst/>
                          <a:latin typeface="+mn-lt"/>
                          <a:ea typeface="微软雅黑"/>
                          <a:cs typeface="+mn-cs"/>
                        </a:rPr>
                        <a:t>9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600" b="1" kern="0" dirty="0" smtClean="0">
                          <a:effectLst/>
                          <a:latin typeface="+mn-lt"/>
                        </a:rPr>
                        <a:t>Structural</a:t>
                      </a:r>
                      <a:r>
                        <a:rPr lang="en-US" altLang="zh-CN" sz="1600" b="1" kern="0" baseline="0" dirty="0" smtClean="0">
                          <a:effectLst/>
                          <a:latin typeface="+mn-lt"/>
                        </a:rPr>
                        <a:t> Glued Laminated Timber (G</a:t>
                      </a:r>
                      <a:r>
                        <a:rPr lang="en-US" sz="1600" b="1" kern="0" dirty="0" smtClean="0">
                          <a:effectLst/>
                          <a:latin typeface="+mn-lt"/>
                        </a:rPr>
                        <a:t>B/T 26899)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National standard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9606"/>
                  </a:ext>
                </a:extLst>
              </a:tr>
            </a:tbl>
          </a:graphicData>
        </a:graphic>
      </p:graphicFrame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8200" y="556236"/>
            <a:ext cx="10515600" cy="806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SEC has involved in the development of following standards 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2" y="2198914"/>
            <a:ext cx="2741418" cy="398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90" y="2153198"/>
            <a:ext cx="2870653" cy="407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ba274331f95bdcba1adc05547db13b5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49" y="329800"/>
            <a:ext cx="4756359" cy="305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G_52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49" y="3646715"/>
            <a:ext cx="4756359" cy="24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4"/>
          <p:cNvSpPr>
            <a:spLocks noGrp="1"/>
          </p:cNvSpPr>
          <p:nvPr>
            <p:ph type="title"/>
          </p:nvPr>
        </p:nvSpPr>
        <p:spPr>
          <a:xfrm>
            <a:off x="359229" y="85513"/>
            <a:ext cx="10515600" cy="759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Most recent development 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86730" y="1051603"/>
            <a:ext cx="6773920" cy="4351338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Technical Standards for </a:t>
            </a:r>
            <a:r>
              <a:rPr lang="en-US" altLang="zh-CN" sz="2000" b="1" dirty="0" smtClean="0"/>
              <a:t>multi-story </a:t>
            </a:r>
            <a:r>
              <a:rPr lang="en-US" altLang="zh-CN" sz="2000" b="1" dirty="0"/>
              <a:t>and high-rise buildings 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Cross Laminated Timber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687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/>
        </p:nvSpPr>
        <p:spPr>
          <a:xfrm>
            <a:off x="333914" y="2294170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 HT &amp; MTC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44485" y="4970729"/>
            <a:ext cx="1168652" cy="1286349"/>
            <a:chOff x="2544485" y="4970729"/>
            <a:chExt cx="1168652" cy="1286349"/>
          </a:xfrm>
        </p:grpSpPr>
        <p:sp>
          <p:nvSpPr>
            <p:cNvPr id="108" name="矩形 107"/>
            <p:cNvSpPr/>
            <p:nvPr/>
          </p:nvSpPr>
          <p:spPr>
            <a:xfrm>
              <a:off x="2703847" y="5123840"/>
              <a:ext cx="849929" cy="113323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9" name="梯形 108"/>
            <p:cNvSpPr/>
            <p:nvPr/>
          </p:nvSpPr>
          <p:spPr>
            <a:xfrm>
              <a:off x="2544485" y="4970729"/>
              <a:ext cx="1168652" cy="153111"/>
            </a:xfrm>
            <a:prstGeom prst="trapezoid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2827795" y="520564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3080666" y="520564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3317220" y="520564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2827795" y="547100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3080666" y="547100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3317220" y="547100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2827795" y="57439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3080666" y="57439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3317220" y="57439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2827795" y="601698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3080666" y="601698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3317220" y="601698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3536" y="3914459"/>
            <a:ext cx="1168652" cy="2346025"/>
            <a:chOff x="803536" y="3914459"/>
            <a:chExt cx="1168652" cy="2346025"/>
          </a:xfrm>
        </p:grpSpPr>
        <p:sp>
          <p:nvSpPr>
            <p:cNvPr id="41" name="矩形 40"/>
            <p:cNvSpPr/>
            <p:nvPr/>
          </p:nvSpPr>
          <p:spPr>
            <a:xfrm>
              <a:off x="962898" y="4067570"/>
              <a:ext cx="849929" cy="219291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梯形 41"/>
            <p:cNvSpPr/>
            <p:nvPr/>
          </p:nvSpPr>
          <p:spPr>
            <a:xfrm>
              <a:off x="803536" y="3914459"/>
              <a:ext cx="1168652" cy="153111"/>
            </a:xfrm>
            <a:prstGeom prst="trapezoid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086846" y="414937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339717" y="414937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576271" y="414938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086846" y="441474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1339717" y="441474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1576271" y="441473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086846" y="468772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339717" y="468772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1576271" y="468772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086846" y="496071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1339717" y="496071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576271" y="496071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086846" y="522607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1339717" y="522607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576271" y="522607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1086846" y="549013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1339717" y="549013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>
              <a:off x="1576271" y="549013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>
              <a:off x="1086846" y="57541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9" name="矩形 128"/>
            <p:cNvSpPr/>
            <p:nvPr/>
          </p:nvSpPr>
          <p:spPr>
            <a:xfrm>
              <a:off x="1339717" y="57541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76272" y="57541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1086846" y="60068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>
              <a:off x="1339715" y="60068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1576270" y="6006893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336733" y="5512155"/>
            <a:ext cx="1168652" cy="744924"/>
            <a:chOff x="4336733" y="5512155"/>
            <a:chExt cx="1168652" cy="744924"/>
          </a:xfrm>
        </p:grpSpPr>
        <p:sp>
          <p:nvSpPr>
            <p:cNvPr id="134" name="矩形 133"/>
            <p:cNvSpPr/>
            <p:nvPr/>
          </p:nvSpPr>
          <p:spPr>
            <a:xfrm>
              <a:off x="4496095" y="5665267"/>
              <a:ext cx="849929" cy="59181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梯形 134"/>
            <p:cNvSpPr/>
            <p:nvPr/>
          </p:nvSpPr>
          <p:spPr>
            <a:xfrm>
              <a:off x="4336733" y="5512155"/>
              <a:ext cx="1168652" cy="153111"/>
            </a:xfrm>
            <a:prstGeom prst="trapezoid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矩形 135"/>
            <p:cNvSpPr/>
            <p:nvPr/>
          </p:nvSpPr>
          <p:spPr>
            <a:xfrm>
              <a:off x="4620043" y="574707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4872914" y="574707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8" name="矩形 137"/>
            <p:cNvSpPr/>
            <p:nvPr/>
          </p:nvSpPr>
          <p:spPr>
            <a:xfrm>
              <a:off x="5109468" y="574707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4620043" y="601243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4872914" y="601243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1" name="矩形 140"/>
            <p:cNvSpPr/>
            <p:nvPr/>
          </p:nvSpPr>
          <p:spPr>
            <a:xfrm>
              <a:off x="5109468" y="601243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07878" y="3632259"/>
            <a:ext cx="1168652" cy="2582331"/>
            <a:chOff x="6607878" y="3632259"/>
            <a:chExt cx="1168652" cy="2582331"/>
          </a:xfrm>
        </p:grpSpPr>
        <p:sp>
          <p:nvSpPr>
            <p:cNvPr id="149" name="矩形 148"/>
            <p:cNvSpPr/>
            <p:nvPr/>
          </p:nvSpPr>
          <p:spPr>
            <a:xfrm>
              <a:off x="6767240" y="3785370"/>
              <a:ext cx="849929" cy="215358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0" name="梯形 149"/>
            <p:cNvSpPr/>
            <p:nvPr/>
          </p:nvSpPr>
          <p:spPr>
            <a:xfrm>
              <a:off x="6607878" y="3632259"/>
              <a:ext cx="1168652" cy="153111"/>
            </a:xfrm>
            <a:prstGeom prst="trapezoid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6891188" y="386717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2" name="矩形 151"/>
            <p:cNvSpPr/>
            <p:nvPr/>
          </p:nvSpPr>
          <p:spPr>
            <a:xfrm>
              <a:off x="7144059" y="386717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7380613" y="386717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4" name="矩形 153"/>
            <p:cNvSpPr/>
            <p:nvPr/>
          </p:nvSpPr>
          <p:spPr>
            <a:xfrm>
              <a:off x="6891188" y="413253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7144059" y="413253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6" name="矩形 155"/>
            <p:cNvSpPr/>
            <p:nvPr/>
          </p:nvSpPr>
          <p:spPr>
            <a:xfrm>
              <a:off x="7380613" y="413253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7" name="矩形 156"/>
            <p:cNvSpPr/>
            <p:nvPr/>
          </p:nvSpPr>
          <p:spPr>
            <a:xfrm>
              <a:off x="6891188" y="440552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8" name="矩形 157"/>
            <p:cNvSpPr/>
            <p:nvPr/>
          </p:nvSpPr>
          <p:spPr>
            <a:xfrm>
              <a:off x="7144059" y="440552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7380613" y="440552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6891188" y="467851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7144059" y="467851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2" name="矩形 161"/>
            <p:cNvSpPr/>
            <p:nvPr/>
          </p:nvSpPr>
          <p:spPr>
            <a:xfrm>
              <a:off x="7380613" y="467851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3" name="矩形 162"/>
            <p:cNvSpPr/>
            <p:nvPr/>
          </p:nvSpPr>
          <p:spPr>
            <a:xfrm>
              <a:off x="6891188" y="494387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4" name="矩形 163"/>
            <p:cNvSpPr/>
            <p:nvPr/>
          </p:nvSpPr>
          <p:spPr>
            <a:xfrm>
              <a:off x="7144059" y="4943874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5" name="矩形 164"/>
            <p:cNvSpPr/>
            <p:nvPr/>
          </p:nvSpPr>
          <p:spPr>
            <a:xfrm>
              <a:off x="7380613" y="4943875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6" name="矩形 165"/>
            <p:cNvSpPr/>
            <p:nvPr/>
          </p:nvSpPr>
          <p:spPr>
            <a:xfrm>
              <a:off x="6891188" y="520793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7" name="矩形 166"/>
            <p:cNvSpPr/>
            <p:nvPr/>
          </p:nvSpPr>
          <p:spPr>
            <a:xfrm>
              <a:off x="7144059" y="520793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8" name="矩形 167"/>
            <p:cNvSpPr/>
            <p:nvPr/>
          </p:nvSpPr>
          <p:spPr>
            <a:xfrm>
              <a:off x="7380613" y="520793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9" name="矩形 168"/>
            <p:cNvSpPr/>
            <p:nvPr/>
          </p:nvSpPr>
          <p:spPr>
            <a:xfrm>
              <a:off x="6891188" y="547199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0" name="矩形 169"/>
            <p:cNvSpPr/>
            <p:nvPr/>
          </p:nvSpPr>
          <p:spPr>
            <a:xfrm>
              <a:off x="7144059" y="547199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1" name="矩形 170"/>
            <p:cNvSpPr/>
            <p:nvPr/>
          </p:nvSpPr>
          <p:spPr>
            <a:xfrm>
              <a:off x="7380613" y="547199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2" name="矩形 171"/>
            <p:cNvSpPr/>
            <p:nvPr/>
          </p:nvSpPr>
          <p:spPr>
            <a:xfrm>
              <a:off x="6891188" y="5724691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3" name="矩形 172"/>
            <p:cNvSpPr/>
            <p:nvPr/>
          </p:nvSpPr>
          <p:spPr>
            <a:xfrm>
              <a:off x="7144059" y="5724691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矩形 173"/>
            <p:cNvSpPr/>
            <p:nvPr/>
          </p:nvSpPr>
          <p:spPr>
            <a:xfrm>
              <a:off x="7380613" y="572469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767240" y="5938951"/>
              <a:ext cx="849929" cy="2756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5" name="矩形 174"/>
            <p:cNvSpPr/>
            <p:nvPr/>
          </p:nvSpPr>
          <p:spPr>
            <a:xfrm>
              <a:off x="6891187" y="597372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6" name="矩形 175"/>
            <p:cNvSpPr/>
            <p:nvPr/>
          </p:nvSpPr>
          <p:spPr>
            <a:xfrm>
              <a:off x="7144065" y="5973733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矩形 176"/>
            <p:cNvSpPr/>
            <p:nvPr/>
          </p:nvSpPr>
          <p:spPr>
            <a:xfrm>
              <a:off x="7380623" y="5973729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87642" y="4175767"/>
            <a:ext cx="1168652" cy="2038825"/>
            <a:chOff x="8487642" y="4175767"/>
            <a:chExt cx="1168652" cy="2038825"/>
          </a:xfrm>
        </p:grpSpPr>
        <p:sp>
          <p:nvSpPr>
            <p:cNvPr id="178" name="矩形 177"/>
            <p:cNvSpPr/>
            <p:nvPr/>
          </p:nvSpPr>
          <p:spPr>
            <a:xfrm>
              <a:off x="8647004" y="4328878"/>
              <a:ext cx="849929" cy="161007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9" name="梯形 178"/>
            <p:cNvSpPr/>
            <p:nvPr/>
          </p:nvSpPr>
          <p:spPr>
            <a:xfrm>
              <a:off x="8487642" y="4175767"/>
              <a:ext cx="1168652" cy="153111"/>
            </a:xfrm>
            <a:prstGeom prst="trapezoid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6" name="矩形 185"/>
            <p:cNvSpPr/>
            <p:nvPr/>
          </p:nvSpPr>
          <p:spPr>
            <a:xfrm>
              <a:off x="8770952" y="440552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7" name="矩形 186"/>
            <p:cNvSpPr/>
            <p:nvPr/>
          </p:nvSpPr>
          <p:spPr>
            <a:xfrm>
              <a:off x="9023823" y="440552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8" name="矩形 187"/>
            <p:cNvSpPr/>
            <p:nvPr/>
          </p:nvSpPr>
          <p:spPr>
            <a:xfrm>
              <a:off x="9260377" y="440552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9" name="矩形 188"/>
            <p:cNvSpPr/>
            <p:nvPr/>
          </p:nvSpPr>
          <p:spPr>
            <a:xfrm>
              <a:off x="8770952" y="467851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0" name="矩形 189"/>
            <p:cNvSpPr/>
            <p:nvPr/>
          </p:nvSpPr>
          <p:spPr>
            <a:xfrm>
              <a:off x="9023823" y="467851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1" name="矩形 190"/>
            <p:cNvSpPr/>
            <p:nvPr/>
          </p:nvSpPr>
          <p:spPr>
            <a:xfrm>
              <a:off x="9260377" y="467851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2" name="矩形 191"/>
            <p:cNvSpPr/>
            <p:nvPr/>
          </p:nvSpPr>
          <p:spPr>
            <a:xfrm>
              <a:off x="8770952" y="494387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矩形 192"/>
            <p:cNvSpPr/>
            <p:nvPr/>
          </p:nvSpPr>
          <p:spPr>
            <a:xfrm>
              <a:off x="9023823" y="494387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9260377" y="494387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4" name="矩形 203"/>
            <p:cNvSpPr/>
            <p:nvPr/>
          </p:nvSpPr>
          <p:spPr>
            <a:xfrm>
              <a:off x="8647004" y="5175562"/>
              <a:ext cx="849929" cy="103903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5" name="矩形 204"/>
            <p:cNvSpPr/>
            <p:nvPr/>
          </p:nvSpPr>
          <p:spPr>
            <a:xfrm>
              <a:off x="8770952" y="597373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6" name="矩形 205"/>
            <p:cNvSpPr/>
            <p:nvPr/>
          </p:nvSpPr>
          <p:spPr>
            <a:xfrm>
              <a:off x="9023823" y="597373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7" name="矩形 206"/>
            <p:cNvSpPr/>
            <p:nvPr/>
          </p:nvSpPr>
          <p:spPr>
            <a:xfrm>
              <a:off x="9260377" y="5973730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5" name="矩形 194"/>
            <p:cNvSpPr/>
            <p:nvPr/>
          </p:nvSpPr>
          <p:spPr>
            <a:xfrm>
              <a:off x="8770952" y="520793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6" name="矩形 195"/>
            <p:cNvSpPr/>
            <p:nvPr/>
          </p:nvSpPr>
          <p:spPr>
            <a:xfrm>
              <a:off x="9023823" y="520793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7" name="矩形 196"/>
            <p:cNvSpPr/>
            <p:nvPr/>
          </p:nvSpPr>
          <p:spPr>
            <a:xfrm>
              <a:off x="9260377" y="5207937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8" name="矩形 197"/>
            <p:cNvSpPr/>
            <p:nvPr/>
          </p:nvSpPr>
          <p:spPr>
            <a:xfrm>
              <a:off x="8770952" y="54719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9" name="矩形 198"/>
            <p:cNvSpPr/>
            <p:nvPr/>
          </p:nvSpPr>
          <p:spPr>
            <a:xfrm>
              <a:off x="9023823" y="54719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0" name="矩形 199"/>
            <p:cNvSpPr/>
            <p:nvPr/>
          </p:nvSpPr>
          <p:spPr>
            <a:xfrm>
              <a:off x="9260377" y="5471998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1" name="矩形 200"/>
            <p:cNvSpPr/>
            <p:nvPr/>
          </p:nvSpPr>
          <p:spPr>
            <a:xfrm>
              <a:off x="8770952" y="5724691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2" name="矩形 201"/>
            <p:cNvSpPr/>
            <p:nvPr/>
          </p:nvSpPr>
          <p:spPr>
            <a:xfrm>
              <a:off x="9023823" y="5724691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3" name="矩形 202"/>
            <p:cNvSpPr/>
            <p:nvPr/>
          </p:nvSpPr>
          <p:spPr>
            <a:xfrm>
              <a:off x="9260377" y="5724691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169831" y="5234766"/>
            <a:ext cx="1168652" cy="979826"/>
            <a:chOff x="10169831" y="5234766"/>
            <a:chExt cx="1168652" cy="979826"/>
          </a:xfrm>
        </p:grpSpPr>
        <p:sp>
          <p:nvSpPr>
            <p:cNvPr id="208" name="矩形 207"/>
            <p:cNvSpPr/>
            <p:nvPr/>
          </p:nvSpPr>
          <p:spPr>
            <a:xfrm>
              <a:off x="10329193" y="5387878"/>
              <a:ext cx="849929" cy="59181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9" name="梯形 208"/>
            <p:cNvSpPr/>
            <p:nvPr/>
          </p:nvSpPr>
          <p:spPr>
            <a:xfrm>
              <a:off x="10169831" y="5234766"/>
              <a:ext cx="1168652" cy="153111"/>
            </a:xfrm>
            <a:prstGeom prst="trapezoid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0" name="矩形 209"/>
            <p:cNvSpPr/>
            <p:nvPr/>
          </p:nvSpPr>
          <p:spPr>
            <a:xfrm>
              <a:off x="10453141" y="546968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1" name="矩形 210"/>
            <p:cNvSpPr/>
            <p:nvPr/>
          </p:nvSpPr>
          <p:spPr>
            <a:xfrm>
              <a:off x="10706012" y="546968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2" name="矩形 211"/>
            <p:cNvSpPr/>
            <p:nvPr/>
          </p:nvSpPr>
          <p:spPr>
            <a:xfrm>
              <a:off x="10942566" y="546968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3" name="矩形 212"/>
            <p:cNvSpPr/>
            <p:nvPr/>
          </p:nvSpPr>
          <p:spPr>
            <a:xfrm>
              <a:off x="10453141" y="573504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4" name="矩形 213"/>
            <p:cNvSpPr/>
            <p:nvPr/>
          </p:nvSpPr>
          <p:spPr>
            <a:xfrm>
              <a:off x="10706012" y="573504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矩形 214"/>
            <p:cNvSpPr/>
            <p:nvPr/>
          </p:nvSpPr>
          <p:spPr>
            <a:xfrm>
              <a:off x="10942566" y="5735046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329193" y="5973731"/>
              <a:ext cx="849929" cy="24086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10453141" y="6008952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7" name="矩形 216"/>
            <p:cNvSpPr/>
            <p:nvPr/>
          </p:nvSpPr>
          <p:spPr>
            <a:xfrm>
              <a:off x="10706012" y="6008952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8" name="矩形 217"/>
            <p:cNvSpPr/>
            <p:nvPr/>
          </p:nvSpPr>
          <p:spPr>
            <a:xfrm>
              <a:off x="10942566" y="6008952"/>
              <a:ext cx="128923" cy="17637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75" name="直接连接符 74"/>
          <p:cNvCxnSpPr/>
          <p:nvPr/>
        </p:nvCxnSpPr>
        <p:spPr>
          <a:xfrm>
            <a:off x="418744" y="6285722"/>
            <a:ext cx="11516081" cy="0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916839" y="1413933"/>
            <a:ext cx="28575" cy="48006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矩形 219"/>
          <p:cNvSpPr/>
          <p:nvPr/>
        </p:nvSpPr>
        <p:spPr>
          <a:xfrm>
            <a:off x="2126110" y="228257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 WFC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21" name="矩形 220"/>
          <p:cNvSpPr/>
          <p:nvPr/>
        </p:nvSpPr>
        <p:spPr>
          <a:xfrm>
            <a:off x="3701008" y="2282571"/>
            <a:ext cx="2121372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 Post &amp; Beam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22" name="矩形 221"/>
          <p:cNvSpPr/>
          <p:nvPr/>
        </p:nvSpPr>
        <p:spPr>
          <a:xfrm>
            <a:off x="326756" y="2659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32m (8)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3" name="矩形 222"/>
          <p:cNvSpPr/>
          <p:nvPr/>
        </p:nvSpPr>
        <p:spPr>
          <a:xfrm>
            <a:off x="2079276" y="2659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15m (4)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4" name="矩形 223"/>
          <p:cNvSpPr/>
          <p:nvPr/>
        </p:nvSpPr>
        <p:spPr>
          <a:xfrm>
            <a:off x="3776260" y="2659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10m (2)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5" name="矩形 224"/>
          <p:cNvSpPr/>
          <p:nvPr/>
        </p:nvSpPr>
        <p:spPr>
          <a:xfrm>
            <a:off x="6366908" y="2294170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 HT &amp; MTC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26" name="矩形 225"/>
          <p:cNvSpPr/>
          <p:nvPr/>
        </p:nvSpPr>
        <p:spPr>
          <a:xfrm>
            <a:off x="8110726" y="228257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 WFC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27" name="矩形 226"/>
          <p:cNvSpPr/>
          <p:nvPr/>
        </p:nvSpPr>
        <p:spPr>
          <a:xfrm>
            <a:off x="9741215" y="2282571"/>
            <a:ext cx="205851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 Post &amp; Beam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28" name="矩形 227"/>
          <p:cNvSpPr/>
          <p:nvPr/>
        </p:nvSpPr>
        <p:spPr>
          <a:xfrm>
            <a:off x="6311372" y="2659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36m (9)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9" name="矩形 228"/>
          <p:cNvSpPr/>
          <p:nvPr/>
        </p:nvSpPr>
        <p:spPr>
          <a:xfrm>
            <a:off x="8063892" y="2659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24m (7)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0" name="矩形 229"/>
          <p:cNvSpPr/>
          <p:nvPr/>
        </p:nvSpPr>
        <p:spPr>
          <a:xfrm>
            <a:off x="9760876" y="2659541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15m (3)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1" name="矩形 230"/>
          <p:cNvSpPr/>
          <p:nvPr/>
        </p:nvSpPr>
        <p:spPr>
          <a:xfrm>
            <a:off x="83921" y="1443839"/>
            <a:ext cx="5488990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Wood Construction </a:t>
            </a:r>
            <a:endParaRPr lang="zh-CN" altLang="en-US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32" name="矩形 231"/>
          <p:cNvSpPr/>
          <p:nvPr/>
        </p:nvSpPr>
        <p:spPr>
          <a:xfrm>
            <a:off x="6441074" y="1443839"/>
            <a:ext cx="5488990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Hybrid Construction </a:t>
            </a:r>
            <a:endParaRPr lang="zh-CN" altLang="en-US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33" name="矩形 232"/>
          <p:cNvSpPr/>
          <p:nvPr/>
        </p:nvSpPr>
        <p:spPr>
          <a:xfrm>
            <a:off x="560416" y="294099"/>
            <a:ext cx="10778067" cy="817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Allowable Building Heights and Number of Stories</a:t>
            </a:r>
          </a:p>
          <a:p>
            <a:pPr algn="ctr"/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矩形 234"/>
          <p:cNvSpPr/>
          <p:nvPr/>
        </p:nvSpPr>
        <p:spPr>
          <a:xfrm>
            <a:off x="434109" y="1853551"/>
            <a:ext cx="4774208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9000" y="1825625"/>
            <a:ext cx="10515600" cy="4351338"/>
          </a:xfrm>
        </p:spPr>
        <p:txBody>
          <a:bodyPr/>
          <a:lstStyle/>
          <a:p>
            <a:r>
              <a:rPr lang="en-US" altLang="zh-CN" dirty="0">
                <a:solidFill>
                  <a:srgbClr val="0A0A0A"/>
                </a:solidFill>
              </a:rPr>
              <a:t>American Softwoods is a promotional partnership formed by three major US softwood trade associations: the Southern Forest Products Association, the Softwood Export Council and the APA, the Engineered Wood Association.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2" y="606425"/>
            <a:ext cx="3324916" cy="939289"/>
          </a:xfrm>
          <a:prstGeom prst="rect">
            <a:avLst/>
          </a:prstGeom>
        </p:spPr>
      </p:pic>
      <p:pic>
        <p:nvPicPr>
          <p:cNvPr id="3074" name="Picture 2" descr="https://americansoftwoods.com/wp-content/uploads/2022/11/SFPA-LOGO-green-300x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57" y="4254497"/>
            <a:ext cx="3377848" cy="9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sec-logo_new_08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8" descr="sec-logo_new_081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419" y="4163204"/>
            <a:ext cx="2236762" cy="12195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247" y="4131970"/>
            <a:ext cx="2205287" cy="12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19800" cy="68590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-17544"/>
            <a:ext cx="6172200" cy="68755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17544"/>
            <a:ext cx="12192000" cy="68755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" y="2406322"/>
            <a:ext cx="10363200" cy="1353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Thank You</a:t>
            </a:r>
            <a:endParaRPr lang="zh-CN" altLang="en-US" sz="4800" b="1" dirty="0">
              <a:solidFill>
                <a:srgbClr val="5B9BD5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14400" y="3550319"/>
            <a:ext cx="10363200" cy="5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Xu_fang@amso-china.org </a:t>
            </a:r>
            <a:endParaRPr lang="zh-CN" altLang="en-US" sz="2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51435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1566862"/>
            <a:ext cx="7054850" cy="52911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600700" y="631825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Yuanrong</a:t>
            </a:r>
            <a:r>
              <a:rPr lang="en-US" altLang="zh-CN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Temple, Shanxi</a:t>
            </a:r>
            <a:endParaRPr lang="zh-CN" altLang="en-US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008" y="2374666"/>
            <a:ext cx="3764812" cy="2823608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0350" y="2363510"/>
            <a:ext cx="3754898" cy="2816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5029" y="2364750"/>
            <a:ext cx="3764812" cy="28236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425" y="2372187"/>
            <a:ext cx="3744980" cy="28087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64468" y="585741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Baoshan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Temple, Shanghai 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9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02" y="1487973"/>
            <a:ext cx="3882636" cy="49797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2197" y="2110439"/>
            <a:ext cx="4979736" cy="3734803"/>
          </a:xfrm>
          <a:prstGeom prst="rect">
            <a:avLst/>
          </a:prstGeom>
        </p:spPr>
      </p:pic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1" y="1487972"/>
            <a:ext cx="3830777" cy="4979735"/>
          </a:xfrm>
        </p:spPr>
      </p:pic>
      <p:sp>
        <p:nvSpPr>
          <p:cNvPr id="10" name="矩形 9"/>
          <p:cNvSpPr/>
          <p:nvPr/>
        </p:nvSpPr>
        <p:spPr>
          <a:xfrm>
            <a:off x="364468" y="585741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Residential Housing, Shanghai 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4" y="1143396"/>
            <a:ext cx="3827945" cy="5392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78" y="1143396"/>
            <a:ext cx="3532679" cy="54652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56" y="1124812"/>
            <a:ext cx="4178684" cy="54113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4468" y="463078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Residential Housing, Shanghai 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10" descr="“解放前 老厂房 内部”的图片搜索结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110"/>
            <a:ext cx="12192000" cy="75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48701" y="6176963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Industrial Applications, Shanghai </a:t>
            </a:r>
            <a:endParaRPr lang="zh-CN" alt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16" y="4094861"/>
            <a:ext cx="423253" cy="5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2" y="4500431"/>
            <a:ext cx="487980" cy="68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20654" y="4711771"/>
            <a:ext cx="1099038" cy="951681"/>
            <a:chOff x="2119357" y="854581"/>
            <a:chExt cx="1375873" cy="1191398"/>
          </a:xfrm>
        </p:grpSpPr>
        <p:sp>
          <p:nvSpPr>
            <p:cNvPr id="5" name="矩形 4"/>
            <p:cNvSpPr/>
            <p:nvPr/>
          </p:nvSpPr>
          <p:spPr>
            <a:xfrm>
              <a:off x="2119357" y="854581"/>
              <a:ext cx="1375873" cy="16237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梯形 5"/>
            <p:cNvSpPr/>
            <p:nvPr/>
          </p:nvSpPr>
          <p:spPr>
            <a:xfrm flipV="1">
              <a:off x="2161798" y="1080304"/>
              <a:ext cx="1273898" cy="965675"/>
            </a:xfrm>
            <a:prstGeom prst="trapezoid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27630" y="5928439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prstClr val="black"/>
                </a:solidFill>
              </a:rPr>
              <a:t>2000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17808" y="5928439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prstClr val="black"/>
                </a:solidFill>
              </a:rPr>
              <a:t>2005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55082" y="5928439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prstClr val="black"/>
                </a:solidFill>
              </a:rPr>
              <a:t>2010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31877" y="5928439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prstClr val="black"/>
                </a:solidFill>
              </a:rPr>
              <a:t>2015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721516" y="5928439"/>
            <a:ext cx="1811215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prstClr val="black"/>
                </a:solidFill>
              </a:rPr>
              <a:t>2024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401324" y="4711771"/>
            <a:ext cx="1099038" cy="951681"/>
            <a:chOff x="2119357" y="854581"/>
            <a:chExt cx="1375873" cy="1191398"/>
          </a:xfrm>
        </p:grpSpPr>
        <p:sp>
          <p:nvSpPr>
            <p:cNvPr id="27" name="矩形 26"/>
            <p:cNvSpPr/>
            <p:nvPr/>
          </p:nvSpPr>
          <p:spPr>
            <a:xfrm>
              <a:off x="2119357" y="854581"/>
              <a:ext cx="1375873" cy="16237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梯形 27"/>
            <p:cNvSpPr/>
            <p:nvPr/>
          </p:nvSpPr>
          <p:spPr>
            <a:xfrm flipV="1">
              <a:off x="2161798" y="1080304"/>
              <a:ext cx="1273898" cy="965675"/>
            </a:xfrm>
            <a:prstGeom prst="trapezoid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30851" y="4711771"/>
            <a:ext cx="1099038" cy="951681"/>
            <a:chOff x="2119357" y="854581"/>
            <a:chExt cx="1375873" cy="1191398"/>
          </a:xfrm>
        </p:grpSpPr>
        <p:sp>
          <p:nvSpPr>
            <p:cNvPr id="30" name="矩形 29"/>
            <p:cNvSpPr/>
            <p:nvPr/>
          </p:nvSpPr>
          <p:spPr>
            <a:xfrm>
              <a:off x="2119357" y="854581"/>
              <a:ext cx="1375873" cy="16237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梯形 30"/>
            <p:cNvSpPr/>
            <p:nvPr/>
          </p:nvSpPr>
          <p:spPr>
            <a:xfrm flipV="1">
              <a:off x="2161798" y="1080304"/>
              <a:ext cx="1273898" cy="965675"/>
            </a:xfrm>
            <a:prstGeom prst="trapezoid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25756" y="4711771"/>
            <a:ext cx="1099038" cy="951681"/>
            <a:chOff x="2119357" y="854581"/>
            <a:chExt cx="1375873" cy="1191398"/>
          </a:xfrm>
        </p:grpSpPr>
        <p:sp>
          <p:nvSpPr>
            <p:cNvPr id="33" name="矩形 32"/>
            <p:cNvSpPr/>
            <p:nvPr/>
          </p:nvSpPr>
          <p:spPr>
            <a:xfrm>
              <a:off x="2119357" y="854581"/>
              <a:ext cx="1375873" cy="16237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梯形 33"/>
            <p:cNvSpPr/>
            <p:nvPr/>
          </p:nvSpPr>
          <p:spPr>
            <a:xfrm flipV="1">
              <a:off x="2161798" y="1080304"/>
              <a:ext cx="1273898" cy="965675"/>
            </a:xfrm>
            <a:prstGeom prst="trapezoid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123846" y="4711771"/>
            <a:ext cx="1099038" cy="951681"/>
            <a:chOff x="2119357" y="854581"/>
            <a:chExt cx="1375873" cy="1191398"/>
          </a:xfrm>
        </p:grpSpPr>
        <p:sp>
          <p:nvSpPr>
            <p:cNvPr id="36" name="矩形 35"/>
            <p:cNvSpPr/>
            <p:nvPr/>
          </p:nvSpPr>
          <p:spPr>
            <a:xfrm>
              <a:off x="2119357" y="854581"/>
              <a:ext cx="1375873" cy="16237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梯形 36"/>
            <p:cNvSpPr/>
            <p:nvPr/>
          </p:nvSpPr>
          <p:spPr>
            <a:xfrm flipV="1">
              <a:off x="2161798" y="1080304"/>
              <a:ext cx="1273898" cy="965675"/>
            </a:xfrm>
            <a:prstGeom prst="trapezoid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174311" y="2943724"/>
            <a:ext cx="0" cy="23885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174310" y="2834504"/>
            <a:ext cx="1880716" cy="43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prstClr val="black"/>
                </a:solidFill>
              </a:rPr>
              <a:t>- Post and beam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2105626" y="2530485"/>
            <a:ext cx="0" cy="652089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2108915" y="2634102"/>
            <a:ext cx="196737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prstClr val="black"/>
                </a:solidFill>
              </a:rPr>
              <a:t>- Outdoor structures</a:t>
            </a:r>
            <a:endParaRPr lang="en-US" altLang="zh-CN" sz="1600" dirty="0" smtClean="0">
              <a:solidFill>
                <a:prstClr val="black"/>
              </a:solidFill>
            </a:endParaRP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WFC 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Post and beam </a:t>
            </a:r>
          </a:p>
        </p:txBody>
      </p:sp>
      <p:cxnSp>
        <p:nvCxnSpPr>
          <p:cNvPr id="45" name="直接连接符 44"/>
          <p:cNvCxnSpPr/>
          <p:nvPr/>
        </p:nvCxnSpPr>
        <p:spPr>
          <a:xfrm>
            <a:off x="4275096" y="2331277"/>
            <a:ext cx="0" cy="851297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4321752" y="2530485"/>
            <a:ext cx="2451742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prstClr val="black"/>
                </a:solidFill>
              </a:rPr>
              <a:t>- Log houses (tourist)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Outdoor structures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WFC 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Post and beam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56374" y="5663452"/>
            <a:ext cx="112377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6587612" y="2049923"/>
            <a:ext cx="0" cy="1132651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43" y="4058836"/>
            <a:ext cx="444011" cy="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接连接符 16"/>
          <p:cNvCxnSpPr>
            <a:stCxn id="30" idx="0"/>
          </p:cNvCxnSpPr>
          <p:nvPr/>
        </p:nvCxnSpPr>
        <p:spPr>
          <a:xfrm flipV="1">
            <a:off x="5180370" y="4172951"/>
            <a:ext cx="0" cy="5388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9020977" y="1731864"/>
            <a:ext cx="0" cy="145071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 flipV="1">
            <a:off x="2950843" y="4369147"/>
            <a:ext cx="6827" cy="34262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3909" y="4172951"/>
            <a:ext cx="479633" cy="4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92" y="4058836"/>
            <a:ext cx="444011" cy="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直接连接符 58"/>
          <p:cNvCxnSpPr>
            <a:endCxn id="58" idx="1"/>
          </p:cNvCxnSpPr>
          <p:nvPr/>
        </p:nvCxnSpPr>
        <p:spPr>
          <a:xfrm flipH="1" flipV="1">
            <a:off x="7339292" y="4369147"/>
            <a:ext cx="6827" cy="34262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9658" y="4172951"/>
            <a:ext cx="479633" cy="4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545">
            <a:off x="7215061" y="3763685"/>
            <a:ext cx="444011" cy="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82" y="4058836"/>
            <a:ext cx="444011" cy="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直接连接符 63"/>
          <p:cNvCxnSpPr/>
          <p:nvPr/>
        </p:nvCxnSpPr>
        <p:spPr>
          <a:xfrm flipV="1">
            <a:off x="9644209" y="4094861"/>
            <a:ext cx="0" cy="6169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7748" y="4172951"/>
            <a:ext cx="479633" cy="4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81" y="3694064"/>
            <a:ext cx="444011" cy="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7748" y="3862517"/>
            <a:ext cx="479633" cy="4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19 Clipart Leaf Huge Freebie Download For Powerpoint - Leaf Clipart (2504x3500),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067" flipH="1">
            <a:off x="9270047" y="3593107"/>
            <a:ext cx="479633" cy="4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矩形 61"/>
          <p:cNvSpPr/>
          <p:nvPr/>
        </p:nvSpPr>
        <p:spPr>
          <a:xfrm>
            <a:off x="6706006" y="2400347"/>
            <a:ext cx="2451742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prstClr val="black"/>
                </a:solidFill>
              </a:rPr>
              <a:t>- Glulam construction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Log houses (tourist)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Outdoor structures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WFC 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Post and beam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9157748" y="2286825"/>
            <a:ext cx="2451742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prstClr val="black"/>
                </a:solidFill>
              </a:rPr>
              <a:t>- Mass timber construction 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Glulam construction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Log houses (tourist)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Outdoor structures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WFC </a:t>
            </a:r>
          </a:p>
          <a:p>
            <a:r>
              <a:rPr lang="en-US" altLang="zh-CN" sz="1600" dirty="0" smtClean="0">
                <a:solidFill>
                  <a:prstClr val="black"/>
                </a:solidFill>
              </a:rPr>
              <a:t>- Post and beam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64468" y="741858"/>
            <a:ext cx="8308266" cy="413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Development of Wood Construction </a:t>
            </a:r>
          </a:p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 China, 2000 - 2024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870319" y="5534864"/>
            <a:ext cx="257175" cy="2571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4156348" y="5534864"/>
            <a:ext cx="257175" cy="2571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6442377" y="5534864"/>
            <a:ext cx="257175" cy="2571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8860528" y="5534864"/>
            <a:ext cx="257175" cy="2571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0637164" y="5534864"/>
            <a:ext cx="257175" cy="2571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9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34373</TotalTime>
  <Words>752</Words>
  <Application>Microsoft Office PowerPoint</Application>
  <PresentationFormat>宽屏</PresentationFormat>
  <Paragraphs>203</Paragraphs>
  <Slides>37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等线</vt:lpstr>
      <vt:lpstr>等线 Light</vt:lpstr>
      <vt:lpstr>宋体</vt:lpstr>
      <vt:lpstr>微软雅黑</vt:lpstr>
      <vt:lpstr>Arial</vt:lpstr>
      <vt:lpstr>Arial Black</vt:lpstr>
      <vt:lpstr>Calibri</vt:lpstr>
      <vt:lpstr>Calibri Light</vt:lpstr>
      <vt:lpstr>Times New Roman</vt:lpstr>
      <vt:lpstr>Verdana</vt:lpstr>
      <vt:lpstr>Office 主题</vt:lpstr>
      <vt:lpstr>Office 主题​​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-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China currently has around 110 codes and standards relating with wood construction</vt:lpstr>
      <vt:lpstr>PowerPoint 演示文稿</vt:lpstr>
      <vt:lpstr>SEC has involved in the development of following standards </vt:lpstr>
      <vt:lpstr>Most recent development 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alie</dc:creator>
  <cp:lastModifiedBy>ALW</cp:lastModifiedBy>
  <cp:revision>281</cp:revision>
  <cp:lastPrinted>2024-08-09T04:04:47Z</cp:lastPrinted>
  <dcterms:created xsi:type="dcterms:W3CDTF">2021-02-17T04:35:46Z</dcterms:created>
  <dcterms:modified xsi:type="dcterms:W3CDTF">2024-12-18T18:51:53Z</dcterms:modified>
</cp:coreProperties>
</file>